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notesSlides/notesSlide1.xml" ContentType="application/vnd.openxmlformats-officedocument.presentationml.notesSlide+xml"/>
  <Override PartName="/ppt/notesSlides/_rels/notesSlide1.xml.rels" ContentType="application/vnd.openxmlformats-package.relationships+xml"/>
  <Override PartName="/ppt/notesSlides/_rels/notesSlide2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18.xml.rels" ContentType="application/vnd.openxmlformats-package.relationships+xml"/>
  <Override PartName="/ppt/notesSlides/_rels/notesSlide6.xml.rels" ContentType="application/vnd.openxmlformats-package.relationships+xml"/>
  <Override PartName="/ppt/notesSlides/_rels/notesSlide7.xml.rels" ContentType="application/vnd.openxmlformats-package.relationships+xml"/>
  <Override PartName="/ppt/notesSlides/_rels/notesSlide12.xml.rels" ContentType="application/vnd.openxmlformats-package.relationships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9.jpeg" ContentType="image/jpeg"/>
  <Override PartName="/ppt/media/image17.jpeg" ContentType="image/jpeg"/>
  <Override PartName="/ppt/media/image3.png" ContentType="image/png"/>
  <Override PartName="/ppt/media/image1.jpeg" ContentType="image/jpeg"/>
  <Override PartName="/ppt/media/image2.jpeg" ContentType="image/jpeg"/>
  <Override PartName="/ppt/media/image4.png" ContentType="image/png"/>
  <Override PartName="/ppt/media/image7.png" ContentType="image/png"/>
  <Override PartName="/ppt/media/image5.jpeg" ContentType="image/jpeg"/>
  <Override PartName="/ppt/media/image8.jpeg" ContentType="image/jpeg"/>
  <Override PartName="/ppt/media/image6.png" ContentType="image/png"/>
  <Override PartName="/ppt/media/image10.png" ContentType="image/png"/>
  <Override PartName="/ppt/media/image11.jpeg" ContentType="image/jpeg"/>
  <Override PartName="/ppt/media/image12.jpeg" ContentType="image/jpeg"/>
  <Override PartName="/ppt/media/image19.png" ContentType="image/png"/>
  <Override PartName="/ppt/media/image13.jpeg" ContentType="image/jpeg"/>
  <Override PartName="/ppt/media/image14.png" ContentType="image/png"/>
  <Override PartName="/ppt/media/image15.jpeg" ContentType="image/jpeg"/>
  <Override PartName="/ppt/media/image16.jpeg" ContentType="image/jpeg"/>
  <Override PartName="/ppt/media/image18.png" ContentType="image/png"/>
  <Override PartName="/ppt/media/image20.png" ContentType="image/png"/>
  <Override PartName="/ppt/media/image21.jpeg" ContentType="image/jpeg"/>
  <Override PartName="/ppt/media/image22.jpeg" ContentType="image/jpeg"/>
  <Override PartName="/ppt/media/image23.png" ContentType="image/pn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</p:sldIdLst>
  <p:sldSz cx="9144000" cy="6858000"/>
  <p:notesSz cx="7099300" cy="102346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lang="it-IT" sz="2000" spc="-1">
                <a:latin typeface="Arial"/>
              </a:rPr>
              <a:t>Fai clic per modificare il formato delle note</a:t>
            </a:r>
            <a:endParaRPr/>
          </a:p>
        </p:txBody>
      </p:sp>
      <p:sp>
        <p:nvSpPr>
          <p:cNvPr id="87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lang="it-IT" sz="1400" spc="-1">
                <a:latin typeface="Times New Roman"/>
              </a:rPr>
              <a:t>&lt;intestazione&gt;</a:t>
            </a:r>
            <a:endParaRPr/>
          </a:p>
        </p:txBody>
      </p:sp>
      <p:sp>
        <p:nvSpPr>
          <p:cNvPr id="88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lang="it-IT" sz="1400" spc="-1">
                <a:latin typeface="Times New Roman"/>
              </a:rPr>
              <a:t>&lt;data/ora&gt;</a:t>
            </a:r>
            <a:endParaRPr/>
          </a:p>
        </p:txBody>
      </p:sp>
      <p:sp>
        <p:nvSpPr>
          <p:cNvPr id="89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lang="it-IT" sz="1400" spc="-1">
                <a:latin typeface="Times New Roman"/>
              </a:rPr>
              <a:t>&lt;piè di pagina&gt;</a:t>
            </a:r>
            <a:endParaRPr/>
          </a:p>
        </p:txBody>
      </p:sp>
      <p:sp>
        <p:nvSpPr>
          <p:cNvPr id="90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E0621BB0-F43C-4EAC-94FC-727F45242DE3}" type="slidenum">
              <a:rPr lang="it-IT" sz="1400" spc="-1">
                <a:latin typeface="Times New Roman"/>
              </a:rPr>
              <a:t>&lt;numero&gt;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8.xml.rels><?xml version="1.0" encoding="UTF-8"?>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PlaceHolder 1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480"/>
          </a:xfrm>
          <a:prstGeom prst="rect">
            <a:avLst/>
          </a:prstGeom>
        </p:spPr>
        <p:txBody>
          <a:bodyPr lIns="95040" rIns="95040" tIns="47520" bIns="47520"/>
          <a:p>
            <a:endParaRPr/>
          </a:p>
        </p:txBody>
      </p:sp>
      <p:sp>
        <p:nvSpPr>
          <p:cNvPr id="335" name="CustomShape 2"/>
          <p:cNvSpPr/>
          <p:nvPr/>
        </p:nvSpPr>
        <p:spPr>
          <a:xfrm>
            <a:off x="4020840" y="9721080"/>
            <a:ext cx="3076200" cy="51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5040" rIns="95040" tIns="47520" bIns="47520" anchor="b"/>
          <a:p>
            <a:pPr algn="r">
              <a:lnSpc>
                <a:spcPct val="100000"/>
              </a:lnSpc>
            </a:pPr>
            <a:fld id="{CC8F9ACC-880E-4097-AF5B-6F4FA2D41962}" type="slidenum">
              <a:rPr lang="it-IT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&lt;numero&gt;</a:t>
            </a:fld>
            <a:endParaRPr/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PlaceHolder 1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480"/>
          </a:xfrm>
          <a:prstGeom prst="rect">
            <a:avLst/>
          </a:prstGeom>
        </p:spPr>
        <p:txBody>
          <a:bodyPr lIns="95040" rIns="95040" tIns="47520" bIns="47520"/>
          <a:p>
            <a:endParaRPr/>
          </a:p>
        </p:txBody>
      </p:sp>
      <p:sp>
        <p:nvSpPr>
          <p:cNvPr id="347" name="CustomShape 2"/>
          <p:cNvSpPr/>
          <p:nvPr/>
        </p:nvSpPr>
        <p:spPr>
          <a:xfrm>
            <a:off x="4020840" y="9721080"/>
            <a:ext cx="3076200" cy="51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5040" rIns="95040" tIns="47520" bIns="47520" anchor="b"/>
          <a:p>
            <a:pPr algn="r">
              <a:lnSpc>
                <a:spcPct val="100000"/>
              </a:lnSpc>
            </a:pPr>
            <a:fld id="{C59B9908-573F-49EE-8A70-A60744683EBB}" type="slidenum">
              <a:rPr lang="it-IT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&lt;numero&gt;</a:t>
            </a:fld>
            <a:endParaRPr/>
          </a:p>
        </p:txBody>
      </p:sp>
    </p:spTree>
  </p:cSld>
</p:notes>
</file>

<file path=ppt/notesSlides/notesSlide18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PlaceHolder 1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480"/>
          </a:xfrm>
          <a:prstGeom prst="rect">
            <a:avLst/>
          </a:prstGeom>
        </p:spPr>
        <p:txBody>
          <a:bodyPr lIns="95040" rIns="95040" tIns="47520" bIns="47520"/>
          <a:p>
            <a:endParaRPr/>
          </a:p>
        </p:txBody>
      </p:sp>
      <p:sp>
        <p:nvSpPr>
          <p:cNvPr id="349" name="CustomShape 2"/>
          <p:cNvSpPr/>
          <p:nvPr/>
        </p:nvSpPr>
        <p:spPr>
          <a:xfrm>
            <a:off x="4020840" y="9721080"/>
            <a:ext cx="3076200" cy="51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5040" rIns="95040" tIns="47520" bIns="47520" anchor="b"/>
          <a:p>
            <a:pPr algn="r">
              <a:lnSpc>
                <a:spcPct val="100000"/>
              </a:lnSpc>
            </a:pPr>
            <a:fld id="{AA72C51E-D2F6-4B5F-9583-4018FA89B678}" type="slidenum">
              <a:rPr lang="it-IT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&lt;numero&gt;</a:t>
            </a:fld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PlaceHolder 1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480"/>
          </a:xfrm>
          <a:prstGeom prst="rect">
            <a:avLst/>
          </a:prstGeom>
        </p:spPr>
        <p:txBody>
          <a:bodyPr lIns="95040" rIns="95040" tIns="47520" bIns="47520"/>
          <a:p>
            <a:endParaRPr/>
          </a:p>
        </p:txBody>
      </p:sp>
      <p:sp>
        <p:nvSpPr>
          <p:cNvPr id="337" name="CustomShape 2"/>
          <p:cNvSpPr/>
          <p:nvPr/>
        </p:nvSpPr>
        <p:spPr>
          <a:xfrm>
            <a:off x="4020840" y="9721080"/>
            <a:ext cx="3076200" cy="51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5040" rIns="95040" tIns="47520" bIns="47520" anchor="b"/>
          <a:p>
            <a:pPr algn="r">
              <a:lnSpc>
                <a:spcPct val="100000"/>
              </a:lnSpc>
            </a:pPr>
            <a:fld id="{3ECB1A47-8295-4473-92A7-B3DB0819C9C7}" type="slidenum">
              <a:rPr lang="it-IT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&lt;numero&gt;</a:t>
            </a:fld>
            <a:endParaRPr/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PlaceHolder 1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480"/>
          </a:xfrm>
          <a:prstGeom prst="rect">
            <a:avLst/>
          </a:prstGeom>
        </p:spPr>
        <p:txBody>
          <a:bodyPr lIns="95040" rIns="95040" tIns="47520" bIns="47520"/>
          <a:p>
            <a:endParaRPr/>
          </a:p>
        </p:txBody>
      </p:sp>
      <p:sp>
        <p:nvSpPr>
          <p:cNvPr id="339" name="CustomShape 2"/>
          <p:cNvSpPr/>
          <p:nvPr/>
        </p:nvSpPr>
        <p:spPr>
          <a:xfrm>
            <a:off x="4020840" y="9721080"/>
            <a:ext cx="3076200" cy="51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5040" rIns="95040" tIns="47520" bIns="47520" anchor="b"/>
          <a:p>
            <a:pPr algn="r">
              <a:lnSpc>
                <a:spcPct val="100000"/>
              </a:lnSpc>
            </a:pPr>
            <a:fld id="{60FEE4BD-E542-45F7-A512-6E33A9526304}" type="slidenum">
              <a:rPr lang="it-IT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&lt;numero&gt;</a:t>
            </a:fld>
            <a:endParaRPr/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PlaceHolder 1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480"/>
          </a:xfrm>
          <a:prstGeom prst="rect">
            <a:avLst/>
          </a:prstGeom>
        </p:spPr>
        <p:txBody>
          <a:bodyPr lIns="95040" rIns="95040" tIns="47520" bIns="47520"/>
          <a:p>
            <a:endParaRPr/>
          </a:p>
        </p:txBody>
      </p:sp>
      <p:sp>
        <p:nvSpPr>
          <p:cNvPr id="341" name="CustomShape 2"/>
          <p:cNvSpPr/>
          <p:nvPr/>
        </p:nvSpPr>
        <p:spPr>
          <a:xfrm>
            <a:off x="4020840" y="9721080"/>
            <a:ext cx="3076200" cy="51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5040" rIns="95040" tIns="47520" bIns="47520" anchor="b"/>
          <a:p>
            <a:pPr algn="r">
              <a:lnSpc>
                <a:spcPct val="100000"/>
              </a:lnSpc>
            </a:pPr>
            <a:fld id="{FF010AD7-668C-461C-AB4C-1482211B48B9}" type="slidenum">
              <a:rPr lang="it-IT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&lt;numero&gt;</a:t>
            </a:fld>
            <a:endParaRPr/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PlaceHolder 1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480"/>
          </a:xfrm>
          <a:prstGeom prst="rect">
            <a:avLst/>
          </a:prstGeom>
        </p:spPr>
        <p:txBody>
          <a:bodyPr lIns="95040" rIns="95040" tIns="47520" bIns="47520"/>
          <a:p>
            <a:endParaRPr/>
          </a:p>
        </p:txBody>
      </p:sp>
      <p:sp>
        <p:nvSpPr>
          <p:cNvPr id="343" name="CustomShape 2"/>
          <p:cNvSpPr/>
          <p:nvPr/>
        </p:nvSpPr>
        <p:spPr>
          <a:xfrm>
            <a:off x="4020840" y="9721080"/>
            <a:ext cx="3076200" cy="51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5040" rIns="95040" tIns="47520" bIns="47520" anchor="b"/>
          <a:p>
            <a:pPr algn="r">
              <a:lnSpc>
                <a:spcPct val="100000"/>
              </a:lnSpc>
            </a:pPr>
            <a:fld id="{CF46F754-FBD8-412F-B381-2E3E127F2A7E}" type="slidenum">
              <a:rPr lang="it-IT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&lt;numero&gt;</a:t>
            </a:fld>
            <a:endParaRPr/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PlaceHolder 1"/>
          <p:cNvSpPr>
            <a:spLocks noGrp="1"/>
          </p:cNvSpPr>
          <p:nvPr>
            <p:ph type="body"/>
          </p:nvPr>
        </p:nvSpPr>
        <p:spPr>
          <a:xfrm>
            <a:off x="709920" y="4861440"/>
            <a:ext cx="5679000" cy="4605480"/>
          </a:xfrm>
          <a:prstGeom prst="rect">
            <a:avLst/>
          </a:prstGeom>
        </p:spPr>
        <p:txBody>
          <a:bodyPr lIns="95040" rIns="95040" tIns="47520" bIns="47520"/>
          <a:p>
            <a:endParaRPr/>
          </a:p>
        </p:txBody>
      </p:sp>
      <p:sp>
        <p:nvSpPr>
          <p:cNvPr id="345" name="CustomShape 2"/>
          <p:cNvSpPr/>
          <p:nvPr/>
        </p:nvSpPr>
        <p:spPr>
          <a:xfrm>
            <a:off x="4020840" y="9721080"/>
            <a:ext cx="3076200" cy="51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5040" rIns="95040" tIns="47520" bIns="47520" anchor="b"/>
          <a:p>
            <a:pPr algn="r">
              <a:lnSpc>
                <a:spcPct val="100000"/>
              </a:lnSpc>
            </a:pPr>
            <a:fld id="{9E64A331-1988-4CBE-B814-2854B5BE1428}" type="slidenum">
              <a:rPr lang="it-IT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&lt;numero&gt;</a:t>
            </a:fld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Relationship Id="rId3" Type="http://schemas.openxmlformats.org/officeDocument/2006/relationships/image" Target="../media/image7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44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5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84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85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 hidden="1"/>
          <p:cNvSpPr/>
          <p:nvPr/>
        </p:nvSpPr>
        <p:spPr>
          <a:xfrm>
            <a:off x="499320" y="5945040"/>
            <a:ext cx="4939920" cy="920520"/>
          </a:xfrm>
          <a:custGeom>
            <a:avLst/>
            <a:gdLst/>
            <a:ahLst/>
            <a:rect l="l" t="t" r="r" b="b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 hidden="1"/>
          <p:cNvSpPr/>
          <p:nvPr/>
        </p:nvSpPr>
        <p:spPr>
          <a:xfrm>
            <a:off x="485640" y="5938920"/>
            <a:ext cx="3689640" cy="932760"/>
          </a:xfrm>
          <a:custGeom>
            <a:avLst/>
            <a:gdLst/>
            <a:ahLst/>
            <a:rect l="l" t="t" r="r" b="b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CustomShape 3" hidden="1"/>
          <p:cNvSpPr/>
          <p:nvPr/>
        </p:nvSpPr>
        <p:spPr>
          <a:xfrm>
            <a:off x="-6120" y="5791320"/>
            <a:ext cx="3401640" cy="1080000"/>
          </a:xfrm>
          <a:prstGeom prst="rtTriangle">
            <a:avLst/>
          </a:prstGeom>
          <a:blipFill>
            <a:blip r:embed="rId2"/>
            <a:tile/>
          </a:blipFill>
          <a:ln w="12600">
            <a:noFill/>
          </a:ln>
          <a:effectLst>
            <a:outerShdw blurRad="65500" dir="5400000" dist="381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3" name="Line 4"/>
          <p:cNvSpPr/>
          <p:nvPr/>
        </p:nvSpPr>
        <p:spPr>
          <a:xfrm>
            <a:off x="-9000" y="5787720"/>
            <a:ext cx="3405240" cy="1084320"/>
          </a:xfrm>
          <a:prstGeom prst="line">
            <a:avLst/>
          </a:prstGeom>
          <a:ln w="12240">
            <a:solidFill>
              <a:srgbClr val="688a11"/>
            </a:solidFill>
            <a:miter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0" y="4664160"/>
            <a:ext cx="9150480" cy="360"/>
          </a:xfrm>
          <a:prstGeom prst="rtTriangle">
            <a:avLst/>
          </a:prstGeom>
          <a:gradFill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/>
          </a:gradFill>
          <a:ln w="12600">
            <a:noFill/>
          </a:ln>
          <a:effectLst>
            <a:outerShdw blurRad="65500" dir="5400000" dist="381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" name="CustomShape 6"/>
          <p:cNvSpPr/>
          <p:nvPr/>
        </p:nvSpPr>
        <p:spPr>
          <a:xfrm>
            <a:off x="1687680" y="4952880"/>
            <a:ext cx="7455600" cy="487440"/>
          </a:xfrm>
          <a:custGeom>
            <a:avLst/>
            <a:gdLst/>
            <a:ahLst/>
            <a:rect l="l" t="t" r="r" b="b"/>
            <a:pathLst>
              <a:path w="4697" h="367">
                <a:moveTo>
                  <a:pt x="4697" y="0"/>
                </a:moveTo>
                <a:lnTo>
                  <a:pt x="4697" y="367"/>
                </a:lnTo>
                <a:lnTo>
                  <a:pt x="0" y="218"/>
                </a:lnTo>
                <a:lnTo>
                  <a:pt x="4697" y="0"/>
                </a:lnTo>
                <a:close/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" name="CustomShape 7"/>
          <p:cNvSpPr/>
          <p:nvPr/>
        </p:nvSpPr>
        <p:spPr>
          <a:xfrm>
            <a:off x="35280" y="5237640"/>
            <a:ext cx="9108000" cy="788040"/>
          </a:xfrm>
          <a:custGeom>
            <a:avLst/>
            <a:gdLst/>
            <a:ahLst/>
            <a:rect l="l" t="t" r="r" b="b"/>
            <a:pathLst>
              <a:path w="5760" h="528">
                <a:moveTo>
                  <a:pt x="0" y="0"/>
                </a:moveTo>
                <a:lnTo>
                  <a:pt x="5760" y="0"/>
                </a:lnTo>
                <a:lnTo>
                  <a:pt x="5760" y="528"/>
                </a:lnTo>
                <a:lnTo>
                  <a:pt x="48" y="0"/>
                </a:lnTo>
              </a:path>
            </a:pathLst>
          </a:custGeom>
          <a:solidFill>
            <a:srgbClr val="000000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" name="CustomShape 8"/>
          <p:cNvSpPr/>
          <p:nvPr/>
        </p:nvSpPr>
        <p:spPr>
          <a:xfrm>
            <a:off x="0" y="5001120"/>
            <a:ext cx="9143280" cy="1863360"/>
          </a:xfrm>
          <a:custGeom>
            <a:avLst/>
            <a:gdLst/>
            <a:ahLst/>
            <a:rect l="l" t="t" r="r" b="b"/>
            <a:pathLst>
              <a:path w="5760" h="1248">
                <a:moveTo>
                  <a:pt x="0" y="0"/>
                </a:moveTo>
                <a:lnTo>
                  <a:pt x="0" y="1248"/>
                </a:lnTo>
                <a:lnTo>
                  <a:pt x="5760" y="1248"/>
                </a:lnTo>
                <a:lnTo>
                  <a:pt x="5760" y="52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tile/>
          </a:blipFill>
          <a:ln w="12600">
            <a:noFill/>
          </a:ln>
          <a:effectLst>
            <a:outerShdw blurRad="65500" dir="5400000" dist="381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8" name="Line 9"/>
          <p:cNvSpPr/>
          <p:nvPr/>
        </p:nvSpPr>
        <p:spPr>
          <a:xfrm>
            <a:off x="-3600" y="4997520"/>
            <a:ext cx="9147600" cy="790200"/>
          </a:xfrm>
          <a:prstGeom prst="line">
            <a:avLst/>
          </a:prstGeom>
          <a:ln w="12240">
            <a:solidFill>
              <a:srgbClr val="688a11"/>
            </a:solidFill>
            <a:miter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9" name="PlaceHolder 10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" name="PlaceHolder 11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1" name="PlaceHolder 1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it-IT" sz="3200" spc="-1">
                <a:latin typeface="Arial"/>
              </a:rPr>
              <a:t>Fai clic per modificare il formato del testo della struttura</a:t>
            </a:r>
            <a:endParaRPr/>
          </a:p>
          <a:p>
            <a:pPr lvl="1" marL="864000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it-IT" sz="2800" spc="-1">
                <a:latin typeface="Arial"/>
              </a:rPr>
              <a:t>Secondo livello struttura</a:t>
            </a:r>
            <a:endParaRPr/>
          </a:p>
          <a:p>
            <a:pPr lvl="2" marL="1296000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it-IT" sz="2400" spc="-1">
                <a:latin typeface="Arial"/>
              </a:rPr>
              <a:t>Terzo livello struttura</a:t>
            </a:r>
            <a:endParaRPr/>
          </a:p>
          <a:p>
            <a:pPr lvl="3" marL="1728000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it-IT" sz="2000" spc="-1">
                <a:latin typeface="Arial"/>
              </a:rPr>
              <a:t>Quarto livello struttura</a:t>
            </a:r>
            <a:endParaRPr/>
          </a:p>
          <a:p>
            <a:pPr lvl="4" marL="2160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it-IT" sz="2000" spc="-1">
                <a:latin typeface="Arial"/>
              </a:rPr>
              <a:t>Quinto livello struttura</a:t>
            </a:r>
            <a:endParaRPr/>
          </a:p>
          <a:p>
            <a:pPr lvl="5" marL="2592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it-IT" sz="2000" spc="-1">
                <a:latin typeface="Arial"/>
              </a:rPr>
              <a:t>Sesto livello struttura</a:t>
            </a:r>
            <a:endParaRPr/>
          </a:p>
          <a:p>
            <a:pPr lvl="6" marL="3024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it-IT" sz="2000" spc="-1">
                <a:latin typeface="Arial"/>
              </a:rPr>
              <a:t>Settimo livello struttura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499320" y="5945040"/>
            <a:ext cx="4939920" cy="920520"/>
          </a:xfrm>
          <a:custGeom>
            <a:avLst/>
            <a:gdLst/>
            <a:ahLst/>
            <a:rect l="l" t="t" r="r" b="b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7" name="CustomShape 2"/>
          <p:cNvSpPr/>
          <p:nvPr/>
        </p:nvSpPr>
        <p:spPr>
          <a:xfrm>
            <a:off x="485640" y="5938920"/>
            <a:ext cx="3689640" cy="932760"/>
          </a:xfrm>
          <a:custGeom>
            <a:avLst/>
            <a:gdLst/>
            <a:ahLst/>
            <a:rect l="l" t="t" r="r" b="b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8" name="CustomShape 3"/>
          <p:cNvSpPr/>
          <p:nvPr/>
        </p:nvSpPr>
        <p:spPr>
          <a:xfrm>
            <a:off x="-6120" y="5791320"/>
            <a:ext cx="3401640" cy="1080000"/>
          </a:xfrm>
          <a:prstGeom prst="rtTriangle">
            <a:avLst/>
          </a:prstGeom>
          <a:blipFill>
            <a:blip r:embed="rId2"/>
            <a:tile/>
          </a:blipFill>
          <a:ln w="12600">
            <a:noFill/>
          </a:ln>
          <a:effectLst>
            <a:outerShdw blurRad="65500" dir="5400000" dist="381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9" name="Line 4"/>
          <p:cNvSpPr/>
          <p:nvPr/>
        </p:nvSpPr>
        <p:spPr>
          <a:xfrm>
            <a:off x="-9000" y="5787720"/>
            <a:ext cx="3405240" cy="1084320"/>
          </a:xfrm>
          <a:prstGeom prst="line">
            <a:avLst/>
          </a:prstGeom>
          <a:ln w="12240">
            <a:solidFill>
              <a:srgbClr val="688a11"/>
            </a:solidFill>
            <a:miter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0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it-IT" sz="4400" spc="-1">
                <a:latin typeface="Arial"/>
              </a:rPr>
              <a:t>Fai clic per modificare il formato del testo del titolo</a:t>
            </a:r>
            <a:endParaRPr/>
          </a:p>
        </p:txBody>
      </p:sp>
      <p:sp>
        <p:nvSpPr>
          <p:cNvPr id="51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it-IT" sz="3200" spc="-1">
                <a:latin typeface="Arial"/>
              </a:rPr>
              <a:t>Fai clic per modificare il formato del testo della struttura</a:t>
            </a:r>
            <a:endParaRPr/>
          </a:p>
          <a:p>
            <a:pPr lvl="1" marL="864000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it-IT" sz="2800" spc="-1">
                <a:latin typeface="Arial"/>
              </a:rPr>
              <a:t>Secondo livello struttura</a:t>
            </a:r>
            <a:endParaRPr/>
          </a:p>
          <a:p>
            <a:pPr lvl="2" marL="1296000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it-IT" sz="2400" spc="-1">
                <a:latin typeface="Arial"/>
              </a:rPr>
              <a:t>Terzo livello struttura</a:t>
            </a:r>
            <a:endParaRPr/>
          </a:p>
          <a:p>
            <a:pPr lvl="3" marL="1728000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it-IT" sz="2000" spc="-1">
                <a:latin typeface="Arial"/>
              </a:rPr>
              <a:t>Quarto livello struttura</a:t>
            </a:r>
            <a:endParaRPr/>
          </a:p>
          <a:p>
            <a:pPr lvl="4" marL="2160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it-IT" sz="2000" spc="-1">
                <a:latin typeface="Arial"/>
              </a:rPr>
              <a:t>Quinto livello struttura</a:t>
            </a:r>
            <a:endParaRPr/>
          </a:p>
          <a:p>
            <a:pPr lvl="5" marL="2592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it-IT" sz="2000" spc="-1">
                <a:latin typeface="Arial"/>
              </a:rPr>
              <a:t>Sesto livello struttura</a:t>
            </a:r>
            <a:endParaRPr/>
          </a:p>
          <a:p>
            <a:pPr lvl="6" marL="3024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it-IT" sz="2000" spc="-1">
                <a:latin typeface="Arial"/>
              </a:rPr>
              <a:t>Settimo livello struttura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image" Target="../media/image10.pn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6" Type="http://schemas.openxmlformats.org/officeDocument/2006/relationships/slideLayout" Target="../slideLayouts/slideLayout3.xml"/><Relationship Id="rId7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9.png"/><Relationship Id="rId3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image" Target="../media/image25.jpeg"/><Relationship Id="rId3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image" Target="../media/image27.jpeg"/><Relationship Id="rId3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323640" y="2997000"/>
            <a:ext cx="8280360" cy="1655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/>
          <a:p>
            <a:r>
              <a:rPr b="1" lang="it-IT" sz="3200" spc="-1" strike="noStrike">
                <a:solidFill>
                  <a:srgbClr val="003399"/>
                </a:solidFill>
                <a:uFill>
                  <a:solidFill>
                    <a:srgbClr val="ffffff"/>
                  </a:solidFill>
                </a:uFill>
                <a:latin typeface="Aharoni"/>
                <a:ea typeface="Verdana"/>
              </a:rPr>
              <a:t>Insieme contro le discriminazioni 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it-IT" sz="3200" spc="-1" strike="noStrike">
                <a:solidFill>
                  <a:srgbClr val="003399"/>
                </a:solidFill>
                <a:uFill>
                  <a:solidFill>
                    <a:srgbClr val="ffffff"/>
                  </a:solidFill>
                </a:uFill>
                <a:latin typeface="Aharoni"/>
                <a:ea typeface="Verdana"/>
              </a:rPr>
              <a:t>e per la promozione del diritto all'educazione</a:t>
            </a:r>
            <a:endParaRPr/>
          </a:p>
        </p:txBody>
      </p:sp>
      <p:sp>
        <p:nvSpPr>
          <p:cNvPr id="92" name="CustomShape 2"/>
          <p:cNvSpPr/>
          <p:nvPr/>
        </p:nvSpPr>
        <p:spPr>
          <a:xfrm>
            <a:off x="2246760" y="5827680"/>
            <a:ext cx="3881520" cy="1029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/>
          <a:p>
            <a:pPr algn="r"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it-IT" sz="1600" spc="94" strike="noStrike">
                <a:solidFill>
                  <a:srgbClr val="003399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This project is co-funded by </a:t>
            </a:r>
            <a:endParaRPr/>
          </a:p>
          <a:p>
            <a:pPr>
              <a:lnSpc>
                <a:spcPct val="100000"/>
              </a:lnSpc>
            </a:pPr>
            <a:r>
              <a:rPr b="1" lang="it-IT" sz="1600" spc="94" strike="noStrike">
                <a:solidFill>
                  <a:srgbClr val="003399"/>
                </a:solidFill>
                <a:uFill>
                  <a:solidFill>
                    <a:srgbClr val="ffffff"/>
                  </a:solidFill>
                </a:uFill>
                <a:latin typeface="Lucida Sans Unicode"/>
              </a:rPr>
              <a:t>the European Union</a:t>
            </a:r>
            <a:endParaRPr/>
          </a:p>
        </p:txBody>
      </p:sp>
      <p:pic>
        <p:nvPicPr>
          <p:cNvPr id="93" name="Immagine 3" descr=""/>
          <p:cNvPicPr/>
          <p:nvPr/>
        </p:nvPicPr>
        <p:blipFill>
          <a:blip r:embed="rId1"/>
          <a:stretch/>
        </p:blipFill>
        <p:spPr>
          <a:xfrm>
            <a:off x="642600" y="5661360"/>
            <a:ext cx="1603800" cy="1069200"/>
          </a:xfrm>
          <a:prstGeom prst="rect">
            <a:avLst/>
          </a:prstGeom>
          <a:ln>
            <a:noFill/>
          </a:ln>
        </p:spPr>
      </p:pic>
      <p:pic>
        <p:nvPicPr>
          <p:cNvPr id="94" name="Immagine 8" descr=""/>
          <p:cNvPicPr/>
          <p:nvPr/>
        </p:nvPicPr>
        <p:blipFill>
          <a:blip r:embed="rId2"/>
          <a:stretch/>
        </p:blipFill>
        <p:spPr>
          <a:xfrm>
            <a:off x="1043640" y="405000"/>
            <a:ext cx="1666800" cy="1666800"/>
          </a:xfrm>
          <a:prstGeom prst="rect">
            <a:avLst/>
          </a:prstGeom>
          <a:ln>
            <a:noFill/>
          </a:ln>
        </p:spPr>
      </p:pic>
      <p:pic>
        <p:nvPicPr>
          <p:cNvPr id="95" name="Immagine 12" descr=""/>
          <p:cNvPicPr/>
          <p:nvPr/>
        </p:nvPicPr>
        <p:blipFill>
          <a:blip r:embed="rId3"/>
          <a:stretch/>
        </p:blipFill>
        <p:spPr>
          <a:xfrm>
            <a:off x="3220920" y="1548000"/>
            <a:ext cx="2889720" cy="798840"/>
          </a:xfrm>
          <a:prstGeom prst="rect">
            <a:avLst/>
          </a:prstGeom>
          <a:ln>
            <a:noFill/>
          </a:ln>
        </p:spPr>
      </p:pic>
      <p:pic>
        <p:nvPicPr>
          <p:cNvPr id="96" name="Immagine 13" descr=""/>
          <p:cNvPicPr/>
          <p:nvPr/>
        </p:nvPicPr>
        <p:blipFill>
          <a:blip r:embed="rId4"/>
          <a:stretch/>
        </p:blipFill>
        <p:spPr>
          <a:xfrm>
            <a:off x="6588360" y="411480"/>
            <a:ext cx="1699920" cy="1699920"/>
          </a:xfrm>
          <a:prstGeom prst="rect">
            <a:avLst/>
          </a:prstGeom>
          <a:ln>
            <a:noFill/>
          </a:ln>
        </p:spPr>
      </p:pic>
      <p:pic>
        <p:nvPicPr>
          <p:cNvPr id="97" name="Picture 2" descr=""/>
          <p:cNvPicPr/>
          <p:nvPr/>
        </p:nvPicPr>
        <p:blipFill>
          <a:blip r:embed="rId5"/>
          <a:stretch/>
        </p:blipFill>
        <p:spPr>
          <a:xfrm>
            <a:off x="3348000" y="341280"/>
            <a:ext cx="2378160" cy="11887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CustomShape 1"/>
          <p:cNvSpPr/>
          <p:nvPr/>
        </p:nvSpPr>
        <p:spPr>
          <a:xfrm>
            <a:off x="4320000" y="5182920"/>
            <a:ext cx="1367280" cy="1367280"/>
          </a:xfrm>
          <a:prstGeom prst="ellipse">
            <a:avLst/>
          </a:prstGeom>
          <a:gradFill>
            <a:gsLst>
              <a:gs pos="0">
                <a:srgbClr val="975a00"/>
              </a:gs>
              <a:gs pos="50000">
                <a:srgbClr val="d68000"/>
              </a:gs>
              <a:gs pos="100000">
                <a:srgbClr val="ff9900"/>
              </a:gs>
            </a:gsLst>
            <a:lin ang="0"/>
          </a:gra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1" name="CustomShape 2"/>
          <p:cNvSpPr/>
          <p:nvPr/>
        </p:nvSpPr>
        <p:spPr>
          <a:xfrm>
            <a:off x="6372360" y="1508400"/>
            <a:ext cx="1403280" cy="1318320"/>
          </a:xfrm>
          <a:prstGeom prst="ellipse">
            <a:avLst/>
          </a:prstGeom>
          <a:gradFill>
            <a:gsLst>
              <a:gs pos="0">
                <a:srgbClr val="975a00"/>
              </a:gs>
              <a:gs pos="50000">
                <a:srgbClr val="d68000"/>
              </a:gs>
              <a:gs pos="100000">
                <a:srgbClr val="ff9900"/>
              </a:gs>
            </a:gsLst>
            <a:lin ang="5400000"/>
          </a:gra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2" name="CustomShape 3"/>
          <p:cNvSpPr/>
          <p:nvPr/>
        </p:nvSpPr>
        <p:spPr>
          <a:xfrm>
            <a:off x="2447640" y="1508400"/>
            <a:ext cx="1403280" cy="1318320"/>
          </a:xfrm>
          <a:prstGeom prst="ellipse">
            <a:avLst/>
          </a:prstGeom>
          <a:gradFill>
            <a:gsLst>
              <a:gs pos="0">
                <a:srgbClr val="975a00"/>
              </a:gs>
              <a:gs pos="50000">
                <a:srgbClr val="d68000"/>
              </a:gs>
              <a:gs pos="100000">
                <a:srgbClr val="ff9900"/>
              </a:gs>
            </a:gsLst>
            <a:lin ang="5400000"/>
          </a:gra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3" name="CustomShape 4"/>
          <p:cNvSpPr/>
          <p:nvPr/>
        </p:nvSpPr>
        <p:spPr>
          <a:xfrm>
            <a:off x="3996000" y="2781000"/>
            <a:ext cx="2015640" cy="204264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4" name="CustomShape 5"/>
          <p:cNvSpPr/>
          <p:nvPr/>
        </p:nvSpPr>
        <p:spPr>
          <a:xfrm>
            <a:off x="1331640" y="431640"/>
            <a:ext cx="7344000" cy="942480"/>
          </a:xfrm>
          <a:prstGeom prst="rect">
            <a:avLst/>
          </a:prstGeom>
          <a:gradFill>
            <a:gsLst>
              <a:gs pos="0">
                <a:srgbClr val="6d8b24"/>
              </a:gs>
              <a:gs pos="9000">
                <a:srgbClr val="9bc434"/>
              </a:gs>
              <a:gs pos="100000">
                <a:srgbClr val="b8e93d"/>
              </a:gs>
            </a:gsLst>
            <a:lin ang="0"/>
          </a:gra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it-IT" sz="28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Coinvolgere la società civile europea </a:t>
            </a:r>
            <a:endParaRPr/>
          </a:p>
        </p:txBody>
      </p:sp>
      <p:sp>
        <p:nvSpPr>
          <p:cNvPr id="175" name="CustomShape 6"/>
          <p:cNvSpPr/>
          <p:nvPr/>
        </p:nvSpPr>
        <p:spPr>
          <a:xfrm>
            <a:off x="107640" y="408240"/>
            <a:ext cx="2056680" cy="2056680"/>
          </a:xfrm>
          <a:prstGeom prst="ellipse">
            <a:avLst/>
          </a:prstGeom>
          <a:gradFill>
            <a:gsLst>
              <a:gs pos="5000">
                <a:srgbClr val="84d830"/>
              </a:gs>
              <a:gs pos="48000">
                <a:srgbClr val="7bcf27"/>
              </a:gs>
              <a:gs pos="100000">
                <a:srgbClr val="56901c"/>
              </a:gs>
            </a:gsLst>
            <a:lin ang="0"/>
          </a:gradFill>
          <a:ln w="50760">
            <a:noFill/>
          </a:ln>
          <a:effectLst>
            <a:outerShdw blurRad="152400" dir="5400000" dist="165100" rotWithShape="0" sx="90000" sy="-19000">
              <a:srgbClr val="000000">
                <a:alpha val="1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it-IT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             </a:t>
            </a:r>
            <a:endParaRPr/>
          </a:p>
        </p:txBody>
      </p:sp>
      <p:sp>
        <p:nvSpPr>
          <p:cNvPr id="176" name="CustomShape 7"/>
          <p:cNvSpPr/>
          <p:nvPr/>
        </p:nvSpPr>
        <p:spPr>
          <a:xfrm>
            <a:off x="504360" y="303840"/>
            <a:ext cx="1218600" cy="2680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it-IT" sz="17000" spc="-1" strike="noStrike">
                <a:solidFill>
                  <a:srgbClr val="65b131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3</a:t>
            </a:r>
            <a:endParaRPr/>
          </a:p>
        </p:txBody>
      </p:sp>
      <p:sp>
        <p:nvSpPr>
          <p:cNvPr id="177" name="CustomShape 8"/>
          <p:cNvSpPr/>
          <p:nvPr/>
        </p:nvSpPr>
        <p:spPr>
          <a:xfrm>
            <a:off x="194760" y="1129320"/>
            <a:ext cx="1930320" cy="66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8" name="CustomShape 9"/>
          <p:cNvSpPr/>
          <p:nvPr/>
        </p:nvSpPr>
        <p:spPr>
          <a:xfrm>
            <a:off x="4068000" y="3012120"/>
            <a:ext cx="2008080" cy="150408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6d8b24"/>
              </a:gs>
              <a:gs pos="50000">
                <a:srgbClr val="9bc434"/>
              </a:gs>
              <a:gs pos="100000">
                <a:srgbClr val="b8e93d"/>
              </a:gs>
            </a:gsLst>
            <a:lin ang="8100000"/>
          </a:gradFill>
          <a:ln>
            <a:solidFill>
              <a:srgbClr val="ff9933"/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134280" rIns="60840" tIns="134280" bIns="134280" anchor="ctr"/>
          <a:p>
            <a:pPr algn="ctr">
              <a:lnSpc>
                <a:spcPct val="90000"/>
              </a:lnSpc>
            </a:pPr>
            <a:r>
              <a:rPr lang="it-IT" sz="2400" spc="-1" strike="noStrike">
                <a:solidFill>
                  <a:srgbClr val="32404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Votazione online</a:t>
            </a:r>
            <a:endParaRPr/>
          </a:p>
        </p:txBody>
      </p:sp>
      <p:sp>
        <p:nvSpPr>
          <p:cNvPr id="179" name="CustomShape 10"/>
          <p:cNvSpPr/>
          <p:nvPr/>
        </p:nvSpPr>
        <p:spPr>
          <a:xfrm rot="13215600">
            <a:off x="3641040" y="2812320"/>
            <a:ext cx="615240" cy="360"/>
          </a:xfrm>
          <a:custGeom>
            <a:avLst/>
            <a:gdLst/>
            <a:ahLst/>
            <a:rect l="l" t="t" r="r" b="b"/>
            <a:pathLst>
              <a:path w="615804" h="0">
                <a:moveTo>
                  <a:pt x="0" y="0"/>
                </a:moveTo>
                <a:lnTo>
                  <a:pt x="615804" y="0"/>
                </a:lnTo>
              </a:path>
            </a:pathLst>
          </a:custGeom>
          <a:noFill/>
          <a:ln>
            <a:solidFill>
              <a:schemeClr val="accent1">
                <a:shade val="60000"/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</p:sp>
      <p:sp>
        <p:nvSpPr>
          <p:cNvPr id="180" name="CustomShape 11"/>
          <p:cNvSpPr/>
          <p:nvPr/>
        </p:nvSpPr>
        <p:spPr>
          <a:xfrm>
            <a:off x="2705760" y="1683360"/>
            <a:ext cx="1007640" cy="100764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a05a15"/>
              </a:gs>
              <a:gs pos="50000">
                <a:srgbClr val="e3801d"/>
              </a:gs>
              <a:gs pos="100000">
                <a:srgbClr val="ff9933"/>
              </a:gs>
            </a:gsLst>
            <a:lin ang="2700000"/>
          </a:gradFill>
          <a:ln>
            <a:noFill/>
          </a:ln>
        </p:spPr>
        <p:style>
          <a:lnRef idx="2"/>
          <a:fillRef idx="0"/>
          <a:effectRef idx="0"/>
          <a:fontRef idx="minor"/>
        </p:style>
        <p:txBody>
          <a:bodyPr lIns="97560" rIns="48240" tIns="97560" bIns="97200" anchor="ctr"/>
          <a:p>
            <a:pPr algn="ctr">
              <a:lnSpc>
                <a:spcPct val="90000"/>
              </a:lnSpc>
            </a:pPr>
            <a:r>
              <a:rPr lang="it-IT" sz="19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Video di Milano</a:t>
            </a:r>
            <a:endParaRPr/>
          </a:p>
        </p:txBody>
      </p:sp>
      <p:sp>
        <p:nvSpPr>
          <p:cNvPr id="181" name="CustomShape 12"/>
          <p:cNvSpPr/>
          <p:nvPr/>
        </p:nvSpPr>
        <p:spPr>
          <a:xfrm rot="19248600">
            <a:off x="5914080" y="2784600"/>
            <a:ext cx="717840" cy="360"/>
          </a:xfrm>
          <a:custGeom>
            <a:avLst/>
            <a:gdLst/>
            <a:ahLst/>
            <a:rect l="l" t="t" r="r" b="b"/>
            <a:pathLst>
              <a:path w="718701" h="0">
                <a:moveTo>
                  <a:pt x="0" y="0"/>
                </a:moveTo>
                <a:lnTo>
                  <a:pt x="718701" y="0"/>
                </a:lnTo>
              </a:path>
            </a:pathLst>
          </a:custGeom>
          <a:noFill/>
          <a:ln>
            <a:solidFill>
              <a:schemeClr val="accent1">
                <a:shade val="60000"/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</p:sp>
      <p:sp>
        <p:nvSpPr>
          <p:cNvPr id="182" name="CustomShape 13"/>
          <p:cNvSpPr/>
          <p:nvPr/>
        </p:nvSpPr>
        <p:spPr>
          <a:xfrm>
            <a:off x="6552000" y="1642680"/>
            <a:ext cx="1007640" cy="100764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9933"/>
              </a:gs>
              <a:gs pos="50000">
                <a:srgbClr val="d68000"/>
              </a:gs>
              <a:gs pos="100000">
                <a:srgbClr val="ff9900"/>
              </a:gs>
            </a:gsLst>
            <a:lin ang="8100000"/>
          </a:gradFill>
          <a:ln>
            <a:noFill/>
          </a:ln>
        </p:spPr>
        <p:style>
          <a:lnRef idx="2"/>
          <a:fillRef idx="0"/>
          <a:effectRef idx="0"/>
          <a:fontRef idx="minor"/>
        </p:style>
        <p:txBody>
          <a:bodyPr lIns="95040" rIns="45720" tIns="95040" bIns="94680" anchor="ctr"/>
          <a:p>
            <a:pPr algn="ctr">
              <a:lnSpc>
                <a:spcPct val="90000"/>
              </a:lnSpc>
            </a:pPr>
            <a:r>
              <a:rPr lang="it-IT" sz="18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Video di BARI</a:t>
            </a:r>
            <a:endParaRPr/>
          </a:p>
        </p:txBody>
      </p:sp>
      <p:sp>
        <p:nvSpPr>
          <p:cNvPr id="183" name="CustomShape 14"/>
          <p:cNvSpPr/>
          <p:nvPr/>
        </p:nvSpPr>
        <p:spPr>
          <a:xfrm rot="5452800">
            <a:off x="4600080" y="4970160"/>
            <a:ext cx="906840" cy="360"/>
          </a:xfrm>
          <a:custGeom>
            <a:avLst/>
            <a:gdLst/>
            <a:ahLst/>
            <a:rect l="l" t="t" r="r" b="b"/>
            <a:pathLst>
              <a:path w="907411" h="0">
                <a:moveTo>
                  <a:pt x="0" y="0"/>
                </a:moveTo>
                <a:lnTo>
                  <a:pt x="907411" y="0"/>
                </a:lnTo>
              </a:path>
            </a:pathLst>
          </a:custGeom>
          <a:noFill/>
          <a:ln>
            <a:solidFill>
              <a:schemeClr val="accent1">
                <a:shade val="60000"/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</p:sp>
      <p:sp>
        <p:nvSpPr>
          <p:cNvPr id="184" name="CustomShape 15"/>
          <p:cNvSpPr/>
          <p:nvPr/>
        </p:nvSpPr>
        <p:spPr>
          <a:xfrm>
            <a:off x="4464000" y="5424480"/>
            <a:ext cx="1151280" cy="884160"/>
          </a:xfrm>
          <a:prstGeom prst="roundRect">
            <a:avLst>
              <a:gd name="adj" fmla="val 16667"/>
            </a:avLst>
          </a:prstGeom>
          <a:solidFill>
            <a:srgbClr val="ff9933"/>
          </a:solidFill>
          <a:ln>
            <a:noFill/>
          </a:ln>
        </p:spPr>
        <p:style>
          <a:lnRef idx="2"/>
          <a:fillRef idx="0"/>
          <a:effectRef idx="0"/>
          <a:fontRef idx="minor"/>
        </p:style>
        <p:txBody>
          <a:bodyPr lIns="88920" rIns="45720" tIns="88920" bIns="88920" anchor="ctr"/>
          <a:p>
            <a:pPr algn="ctr">
              <a:lnSpc>
                <a:spcPct val="90000"/>
              </a:lnSpc>
            </a:pPr>
            <a:r>
              <a:rPr lang="it-IT" sz="18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Video di Roma</a:t>
            </a:r>
            <a:endParaRPr/>
          </a:p>
        </p:txBody>
      </p:sp>
      <p:sp>
        <p:nvSpPr>
          <p:cNvPr id="185" name="CustomShape 16"/>
          <p:cNvSpPr/>
          <p:nvPr/>
        </p:nvSpPr>
        <p:spPr>
          <a:xfrm>
            <a:off x="0" y="3946680"/>
            <a:ext cx="3764160" cy="403920"/>
          </a:xfrm>
          <a:prstGeom prst="roundRect">
            <a:avLst>
              <a:gd name="adj" fmla="val 45824"/>
            </a:avLst>
          </a:prstGeom>
          <a:gradFill>
            <a:gsLst>
              <a:gs pos="0">
                <a:srgbClr val="a05a15"/>
              </a:gs>
              <a:gs pos="22000">
                <a:srgbClr val="e3801d"/>
              </a:gs>
              <a:gs pos="100000">
                <a:srgbClr val="ff9933"/>
              </a:gs>
            </a:gsLst>
            <a:lin ang="8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it-IT" sz="2000" spc="-1" strike="noStrike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Sottotitoli in inglese</a:t>
            </a:r>
            <a:endParaRPr/>
          </a:p>
        </p:txBody>
      </p:sp>
      <p:sp>
        <p:nvSpPr>
          <p:cNvPr id="186" name="CustomShape 17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7" name="CustomShape 18"/>
          <p:cNvSpPr/>
          <p:nvPr/>
        </p:nvSpPr>
        <p:spPr>
          <a:xfrm>
            <a:off x="307800" y="792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8" name="CustomShape 19"/>
          <p:cNvSpPr/>
          <p:nvPr/>
        </p:nvSpPr>
        <p:spPr>
          <a:xfrm>
            <a:off x="460440" y="16020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9" name="CustomShape 20"/>
          <p:cNvSpPr/>
          <p:nvPr/>
        </p:nvSpPr>
        <p:spPr>
          <a:xfrm>
            <a:off x="612720" y="31284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90" name="Picture 10" descr=""/>
          <p:cNvPicPr/>
          <p:nvPr/>
        </p:nvPicPr>
        <p:blipFill>
          <a:blip r:embed="rId1"/>
          <a:stretch/>
        </p:blipFill>
        <p:spPr>
          <a:xfrm rot="1225200">
            <a:off x="6228000" y="4228560"/>
            <a:ext cx="2516760" cy="1572120"/>
          </a:xfrm>
          <a:prstGeom prst="rect">
            <a:avLst/>
          </a:prstGeom>
          <a:ln>
            <a:noFill/>
          </a:ln>
        </p:spPr>
      </p:pic>
      <p:sp>
        <p:nvSpPr>
          <p:cNvPr id="191" name="CustomShape 21"/>
          <p:cNvSpPr/>
          <p:nvPr/>
        </p:nvSpPr>
        <p:spPr>
          <a:xfrm>
            <a:off x="8616240" y="6440040"/>
            <a:ext cx="456480" cy="9324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it-IT" sz="1800" spc="-1" strike="noStrike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           </a:t>
            </a:r>
            <a:endParaRPr/>
          </a:p>
        </p:txBody>
      </p:sp>
    </p:spTree>
  </p:cSld>
  <p:timing>
    <p:tnLst>
      <p:par>
        <p:cTn id="44" dur="indefinite" restart="never" nodeType="tmRoot">
          <p:childTnLst>
            <p:seq>
              <p:cTn id="45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CustomShape 1"/>
          <p:cNvSpPr/>
          <p:nvPr/>
        </p:nvSpPr>
        <p:spPr>
          <a:xfrm>
            <a:off x="395640" y="509400"/>
            <a:ext cx="6192000" cy="21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it-IT" sz="32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La FORMAZIONE </a:t>
            </a:r>
            <a:endParaRPr/>
          </a:p>
          <a:p>
            <a:pPr>
              <a:lnSpc>
                <a:spcPct val="100000"/>
              </a:lnSpc>
            </a:pPr>
            <a:r>
              <a:rPr b="1" lang="it-IT" sz="2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delle equipe locali</a:t>
            </a:r>
            <a:endParaRPr/>
          </a:p>
          <a:p>
            <a:pPr>
              <a:lnSpc>
                <a:spcPct val="100000"/>
              </a:lnSpc>
            </a:pPr>
            <a:r>
              <a:rPr b="1" lang="it-IT" sz="2400" spc="-1" strike="noStrike">
                <a:solidFill>
                  <a:srgbClr val="ff993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1 giornata a Milano </a:t>
            </a:r>
            <a:endParaRPr/>
          </a:p>
          <a:p>
            <a:pPr>
              <a:lnSpc>
                <a:spcPct val="100000"/>
              </a:lnSpc>
            </a:pPr>
            <a:r>
              <a:rPr b="1" lang="it-IT" sz="2400" spc="-1" strike="noStrike">
                <a:solidFill>
                  <a:srgbClr val="ff993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+ incontri skype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pic>
        <p:nvPicPr>
          <p:cNvPr id="193" name="Picture 4" descr=""/>
          <p:cNvPicPr/>
          <p:nvPr/>
        </p:nvPicPr>
        <p:blipFill>
          <a:blip r:embed="rId1"/>
          <a:stretch/>
        </p:blipFill>
        <p:spPr>
          <a:xfrm>
            <a:off x="5796000" y="1182960"/>
            <a:ext cx="2853360" cy="1952640"/>
          </a:xfrm>
          <a:prstGeom prst="rect">
            <a:avLst/>
          </a:prstGeom>
          <a:ln>
            <a:noFill/>
          </a:ln>
        </p:spPr>
      </p:pic>
      <p:sp>
        <p:nvSpPr>
          <p:cNvPr id="194" name="CustomShape 2"/>
          <p:cNvSpPr/>
          <p:nvPr/>
        </p:nvSpPr>
        <p:spPr>
          <a:xfrm>
            <a:off x="3079440" y="4221000"/>
            <a:ext cx="5569920" cy="575280"/>
          </a:xfrm>
          <a:prstGeom prst="roundRect">
            <a:avLst>
              <a:gd name="adj" fmla="val 16667"/>
            </a:avLst>
          </a:prstGeom>
          <a:gradFill>
            <a:gsLst>
              <a:gs pos="6000">
                <a:srgbClr val="a05a15"/>
              </a:gs>
              <a:gs pos="32000">
                <a:srgbClr val="e3801d"/>
              </a:gs>
              <a:gs pos="100000">
                <a:srgbClr val="ff9933"/>
              </a:gs>
            </a:gsLst>
            <a:lin ang="8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it-IT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Approccio  metodologico partecipativo </a:t>
            </a:r>
            <a:r>
              <a:rPr lang="it-IT" sz="2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 </a:t>
            </a:r>
            <a:endParaRPr/>
          </a:p>
        </p:txBody>
      </p:sp>
      <p:sp>
        <p:nvSpPr>
          <p:cNvPr id="195" name="CustomShape 3"/>
          <p:cNvSpPr/>
          <p:nvPr/>
        </p:nvSpPr>
        <p:spPr>
          <a:xfrm>
            <a:off x="179640" y="1758960"/>
            <a:ext cx="5472000" cy="3419640"/>
          </a:xfrm>
          <a:prstGeom prst="swooshArrow">
            <a:avLst>
              <a:gd name="adj1" fmla="val 25000"/>
              <a:gd name="adj2" fmla="val 25000"/>
            </a:avLst>
          </a:prstGeom>
          <a:solidFill>
            <a:schemeClr val="accent1">
              <a:tint val="40000"/>
              <a:hueOff val="0"/>
              <a:satOff val="0"/>
              <a:lumOff val="0"/>
              <a:alphaOff val="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6" name="CustomShape 4"/>
          <p:cNvSpPr/>
          <p:nvPr/>
        </p:nvSpPr>
        <p:spPr>
          <a:xfrm>
            <a:off x="874440" y="3882600"/>
            <a:ext cx="141480" cy="141480"/>
          </a:xfrm>
          <a:prstGeom prst="ellipse">
            <a:avLst/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</p:sp>
      <p:sp>
        <p:nvSpPr>
          <p:cNvPr id="197" name="CustomShape 5"/>
          <p:cNvSpPr/>
          <p:nvPr/>
        </p:nvSpPr>
        <p:spPr>
          <a:xfrm>
            <a:off x="971640" y="3952080"/>
            <a:ext cx="2232360" cy="987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75240" rIns="0" tIns="0" bIns="0"/>
          <a:p>
            <a:pPr>
              <a:lnSpc>
                <a:spcPct val="90000"/>
              </a:lnSpc>
            </a:pPr>
            <a:r>
              <a:rPr lang="it-IT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  </a:t>
            </a:r>
            <a:r>
              <a:rPr lang="it-IT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Condivisione</a:t>
            </a:r>
            <a:endParaRPr/>
          </a:p>
        </p:txBody>
      </p:sp>
      <p:sp>
        <p:nvSpPr>
          <p:cNvPr id="198" name="CustomShape 6"/>
          <p:cNvSpPr/>
          <p:nvPr/>
        </p:nvSpPr>
        <p:spPr>
          <a:xfrm>
            <a:off x="2130480" y="2952720"/>
            <a:ext cx="256320" cy="256320"/>
          </a:xfrm>
          <a:prstGeom prst="ellipse">
            <a:avLst/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</p:sp>
      <p:sp>
        <p:nvSpPr>
          <p:cNvPr id="199" name="CustomShape 7"/>
          <p:cNvSpPr/>
          <p:nvPr/>
        </p:nvSpPr>
        <p:spPr>
          <a:xfrm>
            <a:off x="2230560" y="3232080"/>
            <a:ext cx="2521800" cy="45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36440" rIns="0" tIns="0" bIns="0"/>
          <a:p>
            <a:pPr>
              <a:lnSpc>
                <a:spcPct val="90000"/>
              </a:lnSpc>
            </a:pPr>
            <a:r>
              <a:rPr lang="it-IT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Indicazioni ricerca</a:t>
            </a:r>
            <a:endParaRPr/>
          </a:p>
        </p:txBody>
      </p:sp>
      <p:sp>
        <p:nvSpPr>
          <p:cNvPr id="200" name="CustomShape 8"/>
          <p:cNvSpPr/>
          <p:nvPr/>
        </p:nvSpPr>
        <p:spPr>
          <a:xfrm>
            <a:off x="3641040" y="2387160"/>
            <a:ext cx="354960" cy="354960"/>
          </a:xfrm>
          <a:prstGeom prst="ellipse">
            <a:avLst/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</p:sp>
      <p:sp>
        <p:nvSpPr>
          <p:cNvPr id="201" name="CustomShape 9"/>
          <p:cNvSpPr/>
          <p:nvPr/>
        </p:nvSpPr>
        <p:spPr>
          <a:xfrm>
            <a:off x="4068000" y="2372400"/>
            <a:ext cx="1344240" cy="566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88640" rIns="0" tIns="0" bIns="0"/>
          <a:p>
            <a:pPr algn="ctr">
              <a:lnSpc>
                <a:spcPct val="90000"/>
              </a:lnSpc>
            </a:pPr>
            <a:r>
              <a:rPr lang="it-IT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Approccio</a:t>
            </a:r>
            <a:endParaRPr/>
          </a:p>
          <a:p>
            <a:pPr algn="ctr">
              <a:lnSpc>
                <a:spcPct val="90000"/>
              </a:lnSpc>
            </a:pPr>
            <a:r>
              <a:rPr lang="it-IT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 </a:t>
            </a:r>
            <a:r>
              <a:rPr lang="it-IT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di progetto</a:t>
            </a:r>
            <a:endParaRPr/>
          </a:p>
        </p:txBody>
      </p:sp>
      <p:sp>
        <p:nvSpPr>
          <p:cNvPr id="202" name="CustomShape 10"/>
          <p:cNvSpPr/>
          <p:nvPr/>
        </p:nvSpPr>
        <p:spPr>
          <a:xfrm>
            <a:off x="4152240" y="4941000"/>
            <a:ext cx="3875400" cy="72216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96120" rIns="60840" tIns="96120" bIns="96120" anchor="ctr"/>
          <a:p>
            <a:pPr algn="ctr">
              <a:lnSpc>
                <a:spcPct val="90000"/>
              </a:lnSpc>
            </a:pPr>
            <a:r>
              <a:rPr b="1" lang="it-IT" sz="1600" spc="94" strike="noStrike">
                <a:solidFill>
                  <a:srgbClr val="324043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Conduzione workshop</a:t>
            </a:r>
            <a:endParaRPr/>
          </a:p>
        </p:txBody>
      </p:sp>
      <p:sp>
        <p:nvSpPr>
          <p:cNvPr id="203" name="CustomShape 11"/>
          <p:cNvSpPr/>
          <p:nvPr/>
        </p:nvSpPr>
        <p:spPr>
          <a:xfrm>
            <a:off x="4152240" y="5661360"/>
            <a:ext cx="3875400" cy="69480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94680" rIns="60840" tIns="94680" bIns="95040" anchor="ctr"/>
          <a:p>
            <a:pPr algn="ctr">
              <a:lnSpc>
                <a:spcPct val="90000"/>
              </a:lnSpc>
            </a:pPr>
            <a:r>
              <a:rPr b="1" lang="it-IT" sz="1600" spc="94" strike="noStrike">
                <a:solidFill>
                  <a:srgbClr val="324043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Attività con i bambini e ragazzi</a:t>
            </a:r>
            <a:endParaRPr/>
          </a:p>
        </p:txBody>
      </p:sp>
      <p:sp>
        <p:nvSpPr>
          <p:cNvPr id="204" name="CustomShape 12"/>
          <p:cNvSpPr/>
          <p:nvPr/>
        </p:nvSpPr>
        <p:spPr>
          <a:xfrm>
            <a:off x="8613000" y="6112800"/>
            <a:ext cx="456480" cy="9324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it-IT" sz="1800" spc="-1" strike="noStrike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           </a:t>
            </a:r>
            <a:endParaRPr/>
          </a:p>
        </p:txBody>
      </p:sp>
    </p:spTree>
  </p:cSld>
  <p:timing>
    <p:tnLst>
      <p:par>
        <p:cTn id="46" dur="indefinite" restart="never" nodeType="tmRoot">
          <p:childTnLst>
            <p:seq>
              <p:cTn id="47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CustomShape 1"/>
          <p:cNvSpPr/>
          <p:nvPr/>
        </p:nvSpPr>
        <p:spPr>
          <a:xfrm>
            <a:off x="467640" y="404640"/>
            <a:ext cx="7923960" cy="1820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it-IT" sz="4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Le attivit</a:t>
            </a:r>
            <a:r>
              <a:rPr b="1" lang="it-IT" sz="48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à</a:t>
            </a:r>
            <a:r>
              <a:rPr b="1" lang="it-IT" sz="4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 si realizzano in </a:t>
            </a:r>
            <a:r>
              <a:rPr b="1" lang="it-IT" sz="5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4</a:t>
            </a:r>
            <a:r>
              <a:rPr b="1" lang="it-IT" sz="4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 WorkStream </a:t>
            </a:r>
            <a:r>
              <a:rPr b="1" lang="it-IT" sz="5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(</a:t>
            </a:r>
            <a:r>
              <a:rPr b="1" lang="it-IT" sz="36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piani di lavoro</a:t>
            </a:r>
            <a:r>
              <a:rPr b="1" lang="it-IT" sz="5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)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206" name="CustomShape 2"/>
          <p:cNvSpPr/>
          <p:nvPr/>
        </p:nvSpPr>
        <p:spPr>
          <a:xfrm>
            <a:off x="8650080" y="6021360"/>
            <a:ext cx="456480" cy="9612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it-IT" sz="1800" spc="-1" strike="noStrike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           </a:t>
            </a:r>
            <a:endParaRPr/>
          </a:p>
        </p:txBody>
      </p:sp>
      <p:sp>
        <p:nvSpPr>
          <p:cNvPr id="207" name="CustomShape 3"/>
          <p:cNvSpPr/>
          <p:nvPr/>
        </p:nvSpPr>
        <p:spPr>
          <a:xfrm>
            <a:off x="-421560" y="3697200"/>
            <a:ext cx="3881520" cy="90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8" name="Line 4"/>
          <p:cNvSpPr/>
          <p:nvPr/>
        </p:nvSpPr>
        <p:spPr>
          <a:xfrm>
            <a:off x="3657600" y="6525000"/>
            <a:ext cx="5257800" cy="1800"/>
          </a:xfrm>
          <a:prstGeom prst="line">
            <a:avLst/>
          </a:prstGeom>
          <a:ln w="47520">
            <a:solidFill>
              <a:srgbClr val="e4e4e4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9" name="CustomShape 5"/>
          <p:cNvSpPr/>
          <p:nvPr/>
        </p:nvSpPr>
        <p:spPr>
          <a:xfrm>
            <a:off x="3403440" y="2098080"/>
            <a:ext cx="2519280" cy="2519280"/>
          </a:xfrm>
          <a:prstGeom prst="ellipse">
            <a:avLst/>
          </a:prstGeom>
          <a:gradFill>
            <a:gsLst>
              <a:gs pos="0">
                <a:schemeClr val="accent3">
                  <a:alpha val="50000"/>
                  <a:hueOff val="0"/>
                  <a:satOff val="0"/>
                  <a:lumOff val="0"/>
                  <a:alphaOff val="0"/>
                  <a:shade val="45000"/>
                  <a:satMod val="155000"/>
                </a:schemeClr>
              </a:gs>
              <a:gs pos="60000">
                <a:schemeClr val="accent3">
                  <a:alpha val="50000"/>
                  <a:hueOff val="0"/>
                  <a:satOff val="0"/>
                  <a:lumOff val="0"/>
                  <a:alphaOff val="0"/>
                  <a:shade val="95000"/>
                  <a:satMod val="150000"/>
                </a:schemeClr>
              </a:gs>
              <a:gs pos="100000">
                <a:schemeClr val="accent3">
                  <a:alpha val="50000"/>
                  <a:hueOff val="0"/>
                  <a:satOff val="0"/>
                  <a:lumOff val="0"/>
                  <a:alphaOff val="0"/>
                  <a:tint val="87000"/>
                  <a:satMod val="250000"/>
                </a:schemeClr>
              </a:gs>
            </a:gsLst>
            <a:lin ang="16200000"/>
          </a:gra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90000"/>
              </a:lnSpc>
            </a:pPr>
            <a:r>
              <a:rPr b="1" lang="it-IT" sz="3000" spc="-1" strike="noStrike">
                <a:solidFill>
                  <a:srgbClr val="324043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WS 1</a:t>
            </a:r>
            <a:endParaRPr/>
          </a:p>
        </p:txBody>
      </p:sp>
      <p:sp>
        <p:nvSpPr>
          <p:cNvPr id="210" name="CustomShape 6"/>
          <p:cNvSpPr/>
          <p:nvPr/>
        </p:nvSpPr>
        <p:spPr>
          <a:xfrm>
            <a:off x="4367880" y="3062160"/>
            <a:ext cx="2519280" cy="2519280"/>
          </a:xfrm>
          <a:prstGeom prst="ellipse">
            <a:avLst/>
          </a:prstGeom>
          <a:gradFill>
            <a:gsLst>
              <a:gs pos="0">
                <a:schemeClr val="accent3">
                  <a:alpha val="50000"/>
                  <a:hueOff val="5119456"/>
                  <a:satOff val="-23529"/>
                  <a:lumOff val="5490"/>
                  <a:alphaOff val="0"/>
                  <a:shade val="45000"/>
                  <a:satMod val="155000"/>
                </a:schemeClr>
              </a:gs>
              <a:gs pos="60000">
                <a:schemeClr val="accent3">
                  <a:alpha val="50000"/>
                  <a:hueOff val="5119456"/>
                  <a:satOff val="-23529"/>
                  <a:lumOff val="5490"/>
                  <a:alphaOff val="0"/>
                  <a:shade val="95000"/>
                  <a:satMod val="150000"/>
                </a:schemeClr>
              </a:gs>
              <a:gs pos="100000">
                <a:schemeClr val="accent3">
                  <a:alpha val="50000"/>
                  <a:hueOff val="5119456"/>
                  <a:satOff val="-23529"/>
                  <a:lumOff val="5490"/>
                  <a:alphaOff val="0"/>
                  <a:tint val="87000"/>
                  <a:satMod val="250000"/>
                </a:schemeClr>
              </a:gs>
            </a:gsLst>
            <a:lin ang="16200000"/>
          </a:gra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36000" rIns="36000" tIns="0" bIns="0" anchor="ctr" anchorCtr="1"/>
          <a:p>
            <a:pPr algn="r">
              <a:lnSpc>
                <a:spcPct val="90000"/>
              </a:lnSpc>
            </a:pPr>
            <a:r>
              <a:rPr b="1" lang="it-IT" sz="3000" spc="-1" strike="noStrike">
                <a:solidFill>
                  <a:srgbClr val="324043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WS 2</a:t>
            </a:r>
            <a:endParaRPr/>
          </a:p>
        </p:txBody>
      </p:sp>
      <p:sp>
        <p:nvSpPr>
          <p:cNvPr id="211" name="CustomShape 7"/>
          <p:cNvSpPr/>
          <p:nvPr/>
        </p:nvSpPr>
        <p:spPr>
          <a:xfrm>
            <a:off x="3403080" y="4026240"/>
            <a:ext cx="2520360" cy="2519280"/>
          </a:xfrm>
          <a:prstGeom prst="ellipse">
            <a:avLst/>
          </a:prstGeom>
          <a:gradFill>
            <a:gsLst>
              <a:gs pos="0">
                <a:schemeClr val="accent3">
                  <a:alpha val="50000"/>
                  <a:hueOff val="10238912"/>
                  <a:satOff val="-47059"/>
                  <a:lumOff val="10981"/>
                  <a:alphaOff val="0"/>
                  <a:shade val="45000"/>
                  <a:satMod val="155000"/>
                </a:schemeClr>
              </a:gs>
              <a:gs pos="60000">
                <a:schemeClr val="accent3">
                  <a:alpha val="50000"/>
                  <a:hueOff val="10238912"/>
                  <a:satOff val="-47059"/>
                  <a:lumOff val="10981"/>
                  <a:alphaOff val="0"/>
                  <a:shade val="95000"/>
                  <a:satMod val="150000"/>
                </a:schemeClr>
              </a:gs>
              <a:gs pos="100000">
                <a:schemeClr val="accent3">
                  <a:alpha val="50000"/>
                  <a:hueOff val="10238912"/>
                  <a:satOff val="-47059"/>
                  <a:lumOff val="10981"/>
                  <a:alphaOff val="0"/>
                  <a:tint val="87000"/>
                  <a:satMod val="250000"/>
                </a:schemeClr>
              </a:gs>
            </a:gsLst>
            <a:lin ang="16200000"/>
          </a:gra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90000"/>
              </a:lnSpc>
            </a:pPr>
            <a:r>
              <a:rPr b="1" lang="it-IT" sz="3000" spc="-1" strike="noStrike">
                <a:solidFill>
                  <a:srgbClr val="324043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WS 3</a:t>
            </a:r>
            <a:endParaRPr/>
          </a:p>
        </p:txBody>
      </p:sp>
      <p:sp>
        <p:nvSpPr>
          <p:cNvPr id="212" name="CustomShape 8"/>
          <p:cNvSpPr/>
          <p:nvPr/>
        </p:nvSpPr>
        <p:spPr>
          <a:xfrm>
            <a:off x="2439360" y="3062160"/>
            <a:ext cx="2519280" cy="2519280"/>
          </a:xfrm>
          <a:prstGeom prst="ellipse">
            <a:avLst/>
          </a:prstGeom>
          <a:gradFill>
            <a:gsLst>
              <a:gs pos="0">
                <a:schemeClr val="accent3">
                  <a:alpha val="50000"/>
                  <a:hueOff val="15358367"/>
                  <a:satOff val="-70588"/>
                  <a:lumOff val="16471"/>
                  <a:alphaOff val="0"/>
                  <a:shade val="45000"/>
                  <a:satMod val="155000"/>
                </a:schemeClr>
              </a:gs>
              <a:gs pos="60000">
                <a:schemeClr val="accent3">
                  <a:alpha val="50000"/>
                  <a:hueOff val="15358367"/>
                  <a:satOff val="-70588"/>
                  <a:lumOff val="16471"/>
                  <a:alphaOff val="0"/>
                  <a:shade val="95000"/>
                  <a:satMod val="150000"/>
                </a:schemeClr>
              </a:gs>
              <a:gs pos="100000">
                <a:schemeClr val="accent3">
                  <a:alpha val="50000"/>
                  <a:hueOff val="15358367"/>
                  <a:satOff val="-70588"/>
                  <a:lumOff val="16471"/>
                  <a:alphaOff val="0"/>
                  <a:tint val="87000"/>
                  <a:satMod val="250000"/>
                </a:schemeClr>
              </a:gs>
            </a:gsLst>
            <a:lin ang="16200000"/>
          </a:gra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90000"/>
              </a:lnSpc>
            </a:pPr>
            <a:r>
              <a:rPr b="1" lang="it-IT" sz="3000" spc="-1" strike="noStrike">
                <a:solidFill>
                  <a:srgbClr val="324043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WS 4</a:t>
            </a:r>
            <a:endParaRPr/>
          </a:p>
        </p:txBody>
      </p:sp>
    </p:spTree>
  </p:cSld>
  <p:timing>
    <p:tnLst>
      <p:par>
        <p:cTn id="48" dur="indefinite" restart="never" nodeType="tmRoot">
          <p:childTnLst>
            <p:seq>
              <p:cTn id="49" dur="indefinite" nodeType="mainSeq"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withEffect" fill="hold" presetClass="entr" presetID="1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4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CustomShape 1"/>
          <p:cNvSpPr/>
          <p:nvPr/>
        </p:nvSpPr>
        <p:spPr>
          <a:xfrm>
            <a:off x="683640" y="415080"/>
            <a:ext cx="5690520" cy="234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b="1" lang="it-IT" sz="28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WS </a:t>
            </a:r>
            <a:r>
              <a:rPr b="1" lang="it-IT" sz="36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1</a:t>
            </a:r>
            <a:r>
              <a:rPr b="1" lang="it-IT" sz="28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 Idee, pratiche e politiche a sostegno della scolarizzazione e </a:t>
            </a:r>
            <a:endParaRPr/>
          </a:p>
          <a:p>
            <a:pPr algn="just">
              <a:lnSpc>
                <a:spcPct val="100000"/>
              </a:lnSpc>
            </a:pPr>
            <a:r>
              <a:rPr b="1" lang="it-IT" sz="28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dell’ interazione fra gli studenti</a:t>
            </a:r>
            <a:endParaRPr/>
          </a:p>
        </p:txBody>
      </p:sp>
      <p:sp>
        <p:nvSpPr>
          <p:cNvPr id="214" name="CustomShape 2"/>
          <p:cNvSpPr/>
          <p:nvPr/>
        </p:nvSpPr>
        <p:spPr>
          <a:xfrm rot="5400000">
            <a:off x="5046120" y="-838800"/>
            <a:ext cx="567360" cy="6908400"/>
          </a:xfrm>
          <a:prstGeom prst="round2SameRect">
            <a:avLst>
              <a:gd name="adj1" fmla="val 16667"/>
              <a:gd name="adj2" fmla="val 0"/>
            </a:avLst>
          </a:prstGeom>
          <a:gradFill>
            <a:gsLst>
              <a:gs pos="15417">
                <a:srgbClr val="ff6600"/>
              </a:gs>
              <a:gs pos="81000">
                <a:srgbClr val="ffc000"/>
              </a:gs>
              <a:gs pos="84250">
                <a:srgbClr val="f4dc6b"/>
              </a:gs>
            </a:gsLst>
            <a:lin ang="18900000"/>
          </a:gradFill>
          <a:ln>
            <a:solidFill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247680" rIns="247680" tIns="123840" bIns="123840" anchor="ctr"/>
          <a:p>
            <a:pPr lvl="1" marL="171360" indent="-170640">
              <a:lnSpc>
                <a:spcPct val="90000"/>
              </a:lnSpc>
              <a:buFont typeface="StarSymbol"/>
              <a:buChar char="l"/>
            </a:pPr>
            <a:r>
              <a:rPr lang="it-IT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WS1.1 Valorizzando la conoscenza delle buone pratiche</a:t>
            </a:r>
            <a:endParaRPr/>
          </a:p>
        </p:txBody>
      </p:sp>
      <p:sp>
        <p:nvSpPr>
          <p:cNvPr id="215" name="CustomShape 3"/>
          <p:cNvSpPr/>
          <p:nvPr/>
        </p:nvSpPr>
        <p:spPr>
          <a:xfrm>
            <a:off x="684000" y="2260440"/>
            <a:ext cx="1089720" cy="70920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80280" rIns="45720" tIns="57600" bIns="57960" anchor="ctr"/>
          <a:p>
            <a:pPr algn="ctr">
              <a:lnSpc>
                <a:spcPct val="90000"/>
              </a:lnSpc>
            </a:pPr>
            <a:endParaRPr/>
          </a:p>
          <a:p>
            <a:pPr algn="ctr">
              <a:lnSpc>
                <a:spcPct val="90000"/>
              </a:lnSpc>
            </a:pPr>
            <a:r>
              <a:rPr lang="it-IT" sz="1600" spc="-1" strike="noStrike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Aprile</a:t>
            </a:r>
            <a:endParaRPr/>
          </a:p>
          <a:p>
            <a:pPr algn="ctr">
              <a:lnSpc>
                <a:spcPct val="90000"/>
              </a:lnSpc>
            </a:pPr>
            <a:r>
              <a:rPr lang="it-IT" sz="1600" spc="-1" strike="noStrike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2016</a:t>
            </a:r>
            <a:endParaRPr/>
          </a:p>
          <a:p>
            <a:pPr algn="ctr">
              <a:lnSpc>
                <a:spcPct val="90000"/>
              </a:lnSpc>
            </a:pPr>
            <a:endParaRPr/>
          </a:p>
        </p:txBody>
      </p:sp>
      <p:sp>
        <p:nvSpPr>
          <p:cNvPr id="216" name="CustomShape 4"/>
          <p:cNvSpPr/>
          <p:nvPr/>
        </p:nvSpPr>
        <p:spPr>
          <a:xfrm>
            <a:off x="684000" y="2973960"/>
            <a:ext cx="1089720" cy="70920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95400" rIns="60840" tIns="65160" bIns="65520" anchor="ctr"/>
          <a:p>
            <a:pPr algn="ctr">
              <a:lnSpc>
                <a:spcPct val="90000"/>
              </a:lnSpc>
            </a:pPr>
            <a:r>
              <a:rPr lang="it-IT" sz="1600" spc="-1" strike="noStrike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Maggio</a:t>
            </a:r>
            <a:endParaRPr/>
          </a:p>
        </p:txBody>
      </p:sp>
      <p:sp>
        <p:nvSpPr>
          <p:cNvPr id="217" name="CustomShape 5"/>
          <p:cNvSpPr/>
          <p:nvPr/>
        </p:nvSpPr>
        <p:spPr>
          <a:xfrm rot="5400000">
            <a:off x="5044320" y="-127080"/>
            <a:ext cx="567360" cy="6912000"/>
          </a:xfrm>
          <a:prstGeom prst="round2SameRect">
            <a:avLst>
              <a:gd name="adj1" fmla="val 16667"/>
              <a:gd name="adj2" fmla="val 0"/>
            </a:avLst>
          </a:prstGeom>
          <a:gradFill>
            <a:gsLst>
              <a:gs pos="15417">
                <a:srgbClr val="ff6600"/>
              </a:gs>
              <a:gs pos="81000">
                <a:srgbClr val="ffc000"/>
              </a:gs>
              <a:gs pos="84250">
                <a:srgbClr val="f4dc6b"/>
              </a:gs>
            </a:gsLst>
            <a:lin ang="2700000"/>
          </a:gradFill>
          <a:ln>
            <a:solidFill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247680" rIns="247680" tIns="123840" bIns="123840" anchor="ctr"/>
          <a:p>
            <a:pPr lvl="1" marL="171360" indent="-170640">
              <a:lnSpc>
                <a:spcPct val="90000"/>
              </a:lnSpc>
              <a:buFont typeface="StarSymbol"/>
              <a:buChar char="l"/>
            </a:pPr>
            <a:r>
              <a:rPr lang="it-IT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WS 1.2 Analisi approfondita di  casi studio</a:t>
            </a:r>
            <a:endParaRPr/>
          </a:p>
        </p:txBody>
      </p:sp>
      <p:sp>
        <p:nvSpPr>
          <p:cNvPr id="218" name="CustomShape 6"/>
          <p:cNvSpPr/>
          <p:nvPr/>
        </p:nvSpPr>
        <p:spPr>
          <a:xfrm>
            <a:off x="684000" y="3687480"/>
            <a:ext cx="1089720" cy="70920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95400" rIns="60840" tIns="65160" bIns="65520" anchor="ctr"/>
          <a:p>
            <a:pPr algn="ctr">
              <a:lnSpc>
                <a:spcPct val="90000"/>
              </a:lnSpc>
            </a:pPr>
            <a:r>
              <a:rPr lang="it-IT" sz="1600" spc="-1" strike="noStrike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Maggio</a:t>
            </a:r>
            <a:endParaRPr/>
          </a:p>
        </p:txBody>
      </p:sp>
      <p:sp>
        <p:nvSpPr>
          <p:cNvPr id="219" name="CustomShape 7"/>
          <p:cNvSpPr/>
          <p:nvPr/>
        </p:nvSpPr>
        <p:spPr>
          <a:xfrm rot="5400000">
            <a:off x="4911840" y="610920"/>
            <a:ext cx="752040" cy="6905520"/>
          </a:xfrm>
          <a:prstGeom prst="round2SameRect">
            <a:avLst>
              <a:gd name="adj1" fmla="val 16667"/>
              <a:gd name="adj2" fmla="val 0"/>
            </a:avLst>
          </a:prstGeom>
          <a:gradFill>
            <a:gsLst>
              <a:gs pos="15417">
                <a:srgbClr val="ff6600"/>
              </a:gs>
              <a:gs pos="81000">
                <a:srgbClr val="ffc000"/>
              </a:gs>
              <a:gs pos="84250">
                <a:srgbClr val="f4dc6b"/>
              </a:gs>
            </a:gsLst>
            <a:lin ang="0"/>
          </a:gradFill>
          <a:ln>
            <a:solidFill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247680" rIns="247680" tIns="123840" bIns="123840" anchor="ctr"/>
          <a:p>
            <a:pPr lvl="1" marL="171360" indent="-170640">
              <a:lnSpc>
                <a:spcPct val="90000"/>
              </a:lnSpc>
              <a:buFont typeface="StarSymbol"/>
              <a:buChar char="l"/>
            </a:pPr>
            <a:r>
              <a:rPr lang="it-IT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WS 1.3 Indicazioni per la progettazione metodologica di WS2 e WS3</a:t>
            </a:r>
            <a:endParaRPr/>
          </a:p>
        </p:txBody>
      </p:sp>
      <p:sp>
        <p:nvSpPr>
          <p:cNvPr id="220" name="CustomShape 8"/>
          <p:cNvSpPr/>
          <p:nvPr/>
        </p:nvSpPr>
        <p:spPr>
          <a:xfrm>
            <a:off x="684000" y="4493880"/>
            <a:ext cx="1088640" cy="70920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95400" rIns="60840" tIns="65160" bIns="65520" anchor="ctr"/>
          <a:p>
            <a:pPr algn="ctr">
              <a:lnSpc>
                <a:spcPct val="90000"/>
              </a:lnSpc>
            </a:pPr>
            <a:r>
              <a:rPr lang="it-IT" sz="1600" spc="-1" strike="noStrike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Giugno</a:t>
            </a:r>
            <a:r>
              <a:rPr lang="it-IT" sz="1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 – </a:t>
            </a:r>
            <a:r>
              <a:rPr lang="it-IT" sz="1600" spc="-1" strike="noStrike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aprile</a:t>
            </a:r>
            <a:endParaRPr/>
          </a:p>
        </p:txBody>
      </p:sp>
      <p:sp>
        <p:nvSpPr>
          <p:cNvPr id="221" name="CustomShape 9"/>
          <p:cNvSpPr/>
          <p:nvPr/>
        </p:nvSpPr>
        <p:spPr>
          <a:xfrm rot="5400000">
            <a:off x="5045040" y="1414800"/>
            <a:ext cx="567360" cy="6910200"/>
          </a:xfrm>
          <a:prstGeom prst="round2SameRect">
            <a:avLst>
              <a:gd name="adj1" fmla="val 16667"/>
              <a:gd name="adj2" fmla="val 0"/>
            </a:avLst>
          </a:prstGeom>
          <a:gradFill>
            <a:gsLst>
              <a:gs pos="15417">
                <a:srgbClr val="ff6600"/>
              </a:gs>
              <a:gs pos="81000">
                <a:srgbClr val="ffc000"/>
              </a:gs>
              <a:gs pos="84250">
                <a:srgbClr val="f4dc6b"/>
              </a:gs>
            </a:gsLst>
            <a:lin ang="0"/>
          </a:gradFill>
          <a:ln>
            <a:solidFill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247680" rIns="247680" tIns="123840" bIns="123840" anchor="ctr"/>
          <a:p>
            <a:pPr lvl="1" marL="171360" indent="-170640">
              <a:lnSpc>
                <a:spcPct val="90000"/>
              </a:lnSpc>
              <a:buFont typeface="StarSymbol"/>
              <a:buChar char="l"/>
            </a:pPr>
            <a:r>
              <a:rPr lang="it-IT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WS 1.4 Osservazione delle attività WS2 e WS 3</a:t>
            </a:r>
            <a:endParaRPr/>
          </a:p>
        </p:txBody>
      </p:sp>
      <p:sp>
        <p:nvSpPr>
          <p:cNvPr id="222" name="CustomShape 10"/>
          <p:cNvSpPr/>
          <p:nvPr/>
        </p:nvSpPr>
        <p:spPr>
          <a:xfrm>
            <a:off x="684000" y="5228640"/>
            <a:ext cx="1069200" cy="70920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95400" rIns="60840" tIns="65160" bIns="65520" anchor="ctr"/>
          <a:p>
            <a:pPr algn="ctr">
              <a:lnSpc>
                <a:spcPct val="90000"/>
              </a:lnSpc>
            </a:pPr>
            <a:r>
              <a:rPr lang="it-IT" sz="1600" spc="-1" strike="noStrike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Maggio 2017</a:t>
            </a:r>
            <a:endParaRPr/>
          </a:p>
        </p:txBody>
      </p:sp>
      <p:sp>
        <p:nvSpPr>
          <p:cNvPr id="223" name="CustomShape 11"/>
          <p:cNvSpPr/>
          <p:nvPr/>
        </p:nvSpPr>
        <p:spPr>
          <a:xfrm rot="5400000">
            <a:off x="5005080" y="2117880"/>
            <a:ext cx="567360" cy="6931080"/>
          </a:xfrm>
          <a:prstGeom prst="round2SameRect">
            <a:avLst>
              <a:gd name="adj1" fmla="val 16667"/>
              <a:gd name="adj2" fmla="val 0"/>
            </a:avLst>
          </a:prstGeom>
          <a:gradFill>
            <a:gsLst>
              <a:gs pos="15417">
                <a:srgbClr val="ff6600"/>
              </a:gs>
              <a:gs pos="81000">
                <a:srgbClr val="ffc000"/>
              </a:gs>
              <a:gs pos="84250">
                <a:srgbClr val="f4dc6b"/>
              </a:gs>
            </a:gsLst>
            <a:lin ang="0"/>
          </a:gradFill>
          <a:ln>
            <a:solidFill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247680" rIns="247680" tIns="123840" bIns="123840" anchor="ctr"/>
          <a:p>
            <a:pPr lvl="1" marL="171360" indent="-170640">
              <a:lnSpc>
                <a:spcPct val="90000"/>
              </a:lnSpc>
              <a:buFont typeface="StarSymbol"/>
              <a:buChar char="l"/>
            </a:pPr>
            <a:r>
              <a:rPr lang="it-IT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WS 1.5 Validazione e stesura definitiva delle linee guida</a:t>
            </a:r>
            <a:endParaRPr/>
          </a:p>
        </p:txBody>
      </p:sp>
      <p:sp>
        <p:nvSpPr>
          <p:cNvPr id="224" name="CustomShape 12"/>
          <p:cNvSpPr/>
          <p:nvPr/>
        </p:nvSpPr>
        <p:spPr>
          <a:xfrm>
            <a:off x="5940000" y="5960520"/>
            <a:ext cx="1239120" cy="709200"/>
          </a:xfrm>
          <a:prstGeom prst="roundRect">
            <a:avLst>
              <a:gd name="adj" fmla="val 16667"/>
            </a:avLst>
          </a:prstGeom>
          <a:noFill/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</p:sp>
      <p:sp>
        <p:nvSpPr>
          <p:cNvPr id="225" name="CustomShape 13"/>
          <p:cNvSpPr/>
          <p:nvPr/>
        </p:nvSpPr>
        <p:spPr>
          <a:xfrm>
            <a:off x="-1359000" y="-1826280"/>
            <a:ext cx="3332880" cy="293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26" name="CustomShape 14"/>
          <p:cNvSpPr/>
          <p:nvPr/>
        </p:nvSpPr>
        <p:spPr>
          <a:xfrm>
            <a:off x="307800" y="-1249200"/>
            <a:ext cx="3332880" cy="293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27" name="Immagine 23" descr=""/>
          <p:cNvPicPr/>
          <p:nvPr/>
        </p:nvPicPr>
        <p:blipFill>
          <a:blip r:embed="rId1"/>
          <a:stretch/>
        </p:blipFill>
        <p:spPr>
          <a:xfrm>
            <a:off x="6623640" y="-1440"/>
            <a:ext cx="2519640" cy="22172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5" dur="indefinite" restart="never" nodeType="tmRoot">
          <p:childTnLst>
            <p:seq>
              <p:cTn id="5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CustomShape 1"/>
          <p:cNvSpPr/>
          <p:nvPr/>
        </p:nvSpPr>
        <p:spPr>
          <a:xfrm>
            <a:off x="458640" y="4653000"/>
            <a:ext cx="8062200" cy="1295280"/>
          </a:xfrm>
          <a:prstGeom prst="roundRect">
            <a:avLst>
              <a:gd name="adj" fmla="val 16667"/>
            </a:avLst>
          </a:prstGeom>
          <a:gradFill>
            <a:gsLst>
              <a:gs pos="6000">
                <a:srgbClr val="a05a15"/>
              </a:gs>
              <a:gs pos="24000">
                <a:srgbClr val="e3801d"/>
              </a:gs>
              <a:gs pos="79000">
                <a:srgbClr val="ff9933"/>
              </a:gs>
            </a:gsLst>
            <a:lin ang="135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it-IT" sz="2200" spc="-1" strike="noStrike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Linee guida </a:t>
            </a:r>
            <a:r>
              <a:rPr lang="it-IT" sz="2200" spc="-1" strike="noStrike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per il sostegno dell’istruzione, dell’empowerment  e dell’inclusione dei bambini e ragazzi rom, con attenzione alle tematiche di genere </a:t>
            </a:r>
            <a:endParaRPr/>
          </a:p>
        </p:txBody>
      </p:sp>
      <p:sp>
        <p:nvSpPr>
          <p:cNvPr id="229" name="CustomShape 2"/>
          <p:cNvSpPr/>
          <p:nvPr/>
        </p:nvSpPr>
        <p:spPr>
          <a:xfrm>
            <a:off x="683640" y="509400"/>
            <a:ext cx="5904000" cy="1064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it-IT" sz="32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La RICERCA SOCIOLOGICA</a:t>
            </a:r>
            <a:endParaRPr/>
          </a:p>
        </p:txBody>
      </p:sp>
      <p:pic>
        <p:nvPicPr>
          <p:cNvPr id="230" name="Picture 31" descr=""/>
          <p:cNvPicPr/>
          <p:nvPr/>
        </p:nvPicPr>
        <p:blipFill>
          <a:blip r:embed="rId1"/>
          <a:stretch/>
        </p:blipFill>
        <p:spPr>
          <a:xfrm>
            <a:off x="6858000" y="404640"/>
            <a:ext cx="1675800" cy="2136960"/>
          </a:xfrm>
          <a:prstGeom prst="rect">
            <a:avLst/>
          </a:prstGeom>
          <a:ln w="47520">
            <a:solidFill>
              <a:schemeClr val="bg1"/>
            </a:solidFill>
            <a:miter/>
          </a:ln>
          <a:effectLst>
            <a:outerShdw algn="ctr" blurRad="38100" rotWithShape="0" sx="101000" sy="101000">
              <a:srgbClr val="000000">
                <a:alpha val="15000"/>
              </a:srgbClr>
            </a:outerShdw>
          </a:effectLst>
        </p:spPr>
      </p:pic>
      <p:sp>
        <p:nvSpPr>
          <p:cNvPr id="231" name="CustomShape 3"/>
          <p:cNvSpPr/>
          <p:nvPr/>
        </p:nvSpPr>
        <p:spPr>
          <a:xfrm>
            <a:off x="1827720" y="2660040"/>
            <a:ext cx="1533600" cy="1161360"/>
          </a:xfrm>
          <a:prstGeom prst="ellipse">
            <a:avLst/>
          </a:prstGeom>
          <a:ln>
            <a:solidFill>
              <a:schemeClr val="bg1"/>
            </a:solidFill>
            <a:round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232" name="CustomShape 4"/>
          <p:cNvSpPr/>
          <p:nvPr/>
        </p:nvSpPr>
        <p:spPr>
          <a:xfrm>
            <a:off x="1475640" y="2769480"/>
            <a:ext cx="1786680" cy="105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20160" rIns="20160" tIns="20160" bIns="20160" anchor="ctr"/>
          <a:p>
            <a:pPr algn="ctr">
              <a:lnSpc>
                <a:spcPct val="90000"/>
              </a:lnSpc>
            </a:pPr>
            <a:r>
              <a:rPr b="1" lang="it-IT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     </a:t>
            </a:r>
            <a:r>
              <a:rPr b="1" lang="it-IT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Osservazione</a:t>
            </a:r>
            <a:endParaRPr/>
          </a:p>
        </p:txBody>
      </p:sp>
      <p:sp>
        <p:nvSpPr>
          <p:cNvPr id="233" name="CustomShape 5"/>
          <p:cNvSpPr/>
          <p:nvPr/>
        </p:nvSpPr>
        <p:spPr>
          <a:xfrm>
            <a:off x="3239640" y="2986920"/>
            <a:ext cx="1348200" cy="1161360"/>
          </a:xfrm>
          <a:prstGeom prst="ellipse">
            <a:avLst/>
          </a:prstGeom>
          <a:ln>
            <a:round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234" name="CustomShape 6"/>
          <p:cNvSpPr/>
          <p:nvPr/>
        </p:nvSpPr>
        <p:spPr>
          <a:xfrm>
            <a:off x="3437280" y="3157200"/>
            <a:ext cx="115056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20160" rIns="20160" tIns="20160" bIns="20160" anchor="ctr"/>
          <a:p>
            <a:pPr algn="ctr">
              <a:lnSpc>
                <a:spcPct val="90000"/>
              </a:lnSpc>
            </a:pPr>
            <a:r>
              <a:rPr b="1" lang="it-IT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Workshop</a:t>
            </a:r>
            <a:endParaRPr/>
          </a:p>
        </p:txBody>
      </p:sp>
      <p:sp>
        <p:nvSpPr>
          <p:cNvPr id="235" name="CustomShape 7"/>
          <p:cNvSpPr/>
          <p:nvPr/>
        </p:nvSpPr>
        <p:spPr>
          <a:xfrm>
            <a:off x="1822680" y="1175400"/>
            <a:ext cx="2860200" cy="1245240"/>
          </a:xfrm>
          <a:prstGeom prst="ellipse">
            <a:avLst/>
          </a:prstGeom>
          <a:solidFill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6" name="CustomShape 8"/>
          <p:cNvSpPr/>
          <p:nvPr/>
        </p:nvSpPr>
        <p:spPr>
          <a:xfrm>
            <a:off x="2983320" y="4095720"/>
            <a:ext cx="644760" cy="41256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2d050"/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</p:sp>
      <p:sp>
        <p:nvSpPr>
          <p:cNvPr id="237" name="CustomShape 9"/>
          <p:cNvSpPr/>
          <p:nvPr/>
        </p:nvSpPr>
        <p:spPr>
          <a:xfrm>
            <a:off x="1767960" y="3536280"/>
            <a:ext cx="3538080" cy="862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8" name="CustomShape 10"/>
          <p:cNvSpPr/>
          <p:nvPr/>
        </p:nvSpPr>
        <p:spPr>
          <a:xfrm>
            <a:off x="2789280" y="2147400"/>
            <a:ext cx="1295280" cy="1024560"/>
          </a:xfrm>
          <a:prstGeom prst="ellipse">
            <a:avLst/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25560" rIns="25560" tIns="25560" bIns="25560" anchor="ctr"/>
          <a:p>
            <a:pPr algn="ctr">
              <a:lnSpc>
                <a:spcPct val="90000"/>
              </a:lnSpc>
            </a:pPr>
            <a:r>
              <a:rPr lang="it-IT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Analisi</a:t>
            </a:r>
            <a:endParaRPr/>
          </a:p>
        </p:txBody>
      </p:sp>
      <p:sp>
        <p:nvSpPr>
          <p:cNvPr id="239" name="CustomShape 11"/>
          <p:cNvSpPr/>
          <p:nvPr/>
        </p:nvSpPr>
        <p:spPr>
          <a:xfrm>
            <a:off x="1555560" y="1175400"/>
            <a:ext cx="1326240" cy="1294200"/>
          </a:xfrm>
          <a:prstGeom prst="ellipse">
            <a:avLst/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20160" rIns="20160" tIns="20160" bIns="20160" anchor="ctr"/>
          <a:p>
            <a:pPr algn="ctr">
              <a:lnSpc>
                <a:spcPct val="90000"/>
              </a:lnSpc>
            </a:pPr>
            <a:r>
              <a:rPr b="1" lang="it-IT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Buone prassi in Europa</a:t>
            </a:r>
            <a:endParaRPr/>
          </a:p>
        </p:txBody>
      </p:sp>
      <p:sp>
        <p:nvSpPr>
          <p:cNvPr id="240" name="CustomShape 12"/>
          <p:cNvSpPr/>
          <p:nvPr/>
        </p:nvSpPr>
        <p:spPr>
          <a:xfrm>
            <a:off x="3971160" y="1175400"/>
            <a:ext cx="1348200" cy="1161360"/>
          </a:xfrm>
          <a:prstGeom prst="ellipse">
            <a:avLst/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20160" rIns="20160" tIns="20160" bIns="20160" anchor="ctr"/>
          <a:p>
            <a:pPr algn="ctr">
              <a:lnSpc>
                <a:spcPct val="90000"/>
              </a:lnSpc>
            </a:pPr>
            <a:r>
              <a:rPr b="1" lang="it-IT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Buone prassi in  Italia</a:t>
            </a:r>
            <a:endParaRPr/>
          </a:p>
        </p:txBody>
      </p:sp>
      <p:sp>
        <p:nvSpPr>
          <p:cNvPr id="241" name="CustomShape 13"/>
          <p:cNvSpPr/>
          <p:nvPr/>
        </p:nvSpPr>
        <p:spPr>
          <a:xfrm>
            <a:off x="567720" y="1175400"/>
            <a:ext cx="5587560" cy="2804040"/>
          </a:xfrm>
          <a:prstGeom prst="funnel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1"/>
          <a:fillRef idx="0"/>
          <a:effectRef idx="0"/>
          <a:fontRef idx="minor"/>
        </p:style>
      </p:sp>
      <p:sp>
        <p:nvSpPr>
          <p:cNvPr id="242" name="CustomShape 14"/>
          <p:cNvSpPr/>
          <p:nvPr/>
        </p:nvSpPr>
        <p:spPr>
          <a:xfrm>
            <a:off x="8613000" y="6112800"/>
            <a:ext cx="456480" cy="9324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it-IT" sz="1800" spc="-1" strike="noStrike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           </a:t>
            </a:r>
            <a:endParaRPr/>
          </a:p>
        </p:txBody>
      </p:sp>
    </p:spTree>
  </p:cSld>
  <p:timing>
    <p:tnLst>
      <p:par>
        <p:cTn id="57" dur="indefinite" restart="never" nodeType="tmRoot">
          <p:childTnLst>
            <p:seq>
              <p:cTn id="5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CustomShape 1"/>
          <p:cNvSpPr/>
          <p:nvPr/>
        </p:nvSpPr>
        <p:spPr>
          <a:xfrm>
            <a:off x="249120" y="255960"/>
            <a:ext cx="6480000" cy="1674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it-IT" sz="28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WS</a:t>
            </a:r>
            <a:r>
              <a:rPr b="1" lang="it-IT" sz="4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 2 </a:t>
            </a:r>
            <a:r>
              <a:rPr b="1" lang="it-IT" sz="28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La nostra voce </a:t>
            </a:r>
            <a:endParaRPr/>
          </a:p>
          <a:p>
            <a:pPr>
              <a:lnSpc>
                <a:spcPct val="100000"/>
              </a:lnSpc>
            </a:pPr>
            <a:r>
              <a:rPr b="1" lang="it-IT" sz="28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contro la discriminazione</a:t>
            </a:r>
            <a:endParaRPr/>
          </a:p>
          <a:p>
            <a:pPr algn="r">
              <a:lnSpc>
                <a:spcPct val="100000"/>
              </a:lnSpc>
            </a:pPr>
            <a:endParaRPr/>
          </a:p>
        </p:txBody>
      </p:sp>
      <p:sp>
        <p:nvSpPr>
          <p:cNvPr id="244" name="CustomShape 2"/>
          <p:cNvSpPr/>
          <p:nvPr/>
        </p:nvSpPr>
        <p:spPr>
          <a:xfrm rot="5400000">
            <a:off x="5044680" y="-963000"/>
            <a:ext cx="572400" cy="6908400"/>
          </a:xfrm>
          <a:prstGeom prst="round2SameRect">
            <a:avLst>
              <a:gd name="adj1" fmla="val 16667"/>
              <a:gd name="adj2" fmla="val 0"/>
            </a:avLst>
          </a:prstGeom>
          <a:gradFill>
            <a:gsLst>
              <a:gs pos="15417">
                <a:srgbClr val="ff6600"/>
              </a:gs>
              <a:gs pos="81000">
                <a:srgbClr val="ffc000"/>
              </a:gs>
              <a:gs pos="84250">
                <a:srgbClr val="f4dc6b"/>
              </a:gs>
            </a:gsLst>
            <a:lin ang="18900000"/>
          </a:gradFill>
          <a:ln>
            <a:solidFill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247680" rIns="247680" tIns="123840" bIns="123840" anchor="ctr"/>
          <a:p>
            <a:pPr lvl="1" marL="171360" indent="-170640">
              <a:lnSpc>
                <a:spcPct val="90000"/>
              </a:lnSpc>
              <a:buFont typeface="StarSymbol"/>
              <a:buChar char="l"/>
            </a:pPr>
            <a:r>
              <a:rPr lang="it-IT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WS 2.1 Workshop di Formazione</a:t>
            </a:r>
            <a:endParaRPr/>
          </a:p>
        </p:txBody>
      </p:sp>
      <p:sp>
        <p:nvSpPr>
          <p:cNvPr id="245" name="CustomShape 3"/>
          <p:cNvSpPr/>
          <p:nvPr/>
        </p:nvSpPr>
        <p:spPr>
          <a:xfrm>
            <a:off x="731160" y="2061000"/>
            <a:ext cx="1089720" cy="71568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80640" rIns="45720" tIns="57960" bIns="57960" anchor="ctr"/>
          <a:p>
            <a:pPr algn="ctr">
              <a:lnSpc>
                <a:spcPct val="90000"/>
              </a:lnSpc>
            </a:pPr>
            <a:endParaRPr/>
          </a:p>
          <a:p>
            <a:pPr algn="ctr">
              <a:lnSpc>
                <a:spcPct val="90000"/>
              </a:lnSpc>
            </a:pPr>
            <a:r>
              <a:rPr lang="it-IT" sz="1600" spc="-1" strike="noStrike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Aprile</a:t>
            </a:r>
            <a:endParaRPr/>
          </a:p>
          <a:p>
            <a:pPr algn="ctr">
              <a:lnSpc>
                <a:spcPct val="90000"/>
              </a:lnSpc>
            </a:pPr>
            <a:r>
              <a:rPr lang="it-IT" sz="1600" spc="-1" strike="noStrike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2016</a:t>
            </a:r>
            <a:endParaRPr/>
          </a:p>
          <a:p>
            <a:pPr algn="ctr">
              <a:lnSpc>
                <a:spcPct val="90000"/>
              </a:lnSpc>
            </a:pPr>
            <a:endParaRPr/>
          </a:p>
        </p:txBody>
      </p:sp>
      <p:sp>
        <p:nvSpPr>
          <p:cNvPr id="246" name="CustomShape 4"/>
          <p:cNvSpPr/>
          <p:nvPr/>
        </p:nvSpPr>
        <p:spPr>
          <a:xfrm>
            <a:off x="706320" y="2808720"/>
            <a:ext cx="1089720" cy="71568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95760" rIns="60840" tIns="65520" bIns="65520" anchor="ctr"/>
          <a:p>
            <a:pPr algn="ctr">
              <a:lnSpc>
                <a:spcPct val="90000"/>
              </a:lnSpc>
            </a:pPr>
            <a:r>
              <a:rPr lang="it-IT" sz="1600" spc="-1" strike="noStrike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Mag/Ott</a:t>
            </a:r>
            <a:endParaRPr/>
          </a:p>
          <a:p>
            <a:pPr algn="ctr">
              <a:lnSpc>
                <a:spcPct val="90000"/>
              </a:lnSpc>
            </a:pPr>
            <a:r>
              <a:rPr lang="it-IT" sz="1600" spc="-1" strike="noStrike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Apr </a:t>
            </a:r>
            <a:r>
              <a:rPr lang="it-IT" sz="1400" spc="-1" strike="noStrike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2017</a:t>
            </a:r>
            <a:endParaRPr/>
          </a:p>
        </p:txBody>
      </p:sp>
      <p:sp>
        <p:nvSpPr>
          <p:cNvPr id="247" name="CustomShape 5"/>
          <p:cNvSpPr/>
          <p:nvPr/>
        </p:nvSpPr>
        <p:spPr>
          <a:xfrm rot="5400000">
            <a:off x="5042880" y="-244800"/>
            <a:ext cx="572400" cy="6912000"/>
          </a:xfrm>
          <a:prstGeom prst="round2SameRect">
            <a:avLst>
              <a:gd name="adj1" fmla="val 16667"/>
              <a:gd name="adj2" fmla="val 0"/>
            </a:avLst>
          </a:prstGeom>
          <a:gradFill>
            <a:gsLst>
              <a:gs pos="15417">
                <a:srgbClr val="ff6600"/>
              </a:gs>
              <a:gs pos="81000">
                <a:srgbClr val="ffc000"/>
              </a:gs>
              <a:gs pos="84250">
                <a:srgbClr val="f4dc6b"/>
              </a:gs>
            </a:gsLst>
            <a:lin ang="2700000"/>
          </a:gradFill>
          <a:ln>
            <a:solidFill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247680" rIns="247680" tIns="123840" bIns="123840" anchor="ctr"/>
          <a:p>
            <a:pPr lvl="1" marL="171360" indent="-170640">
              <a:lnSpc>
                <a:spcPct val="90000"/>
              </a:lnSpc>
              <a:buFont typeface="StarSymbol"/>
              <a:buChar char="l"/>
            </a:pPr>
            <a:r>
              <a:rPr lang="it-IT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WS 2.2 Networking locali n. 3 incontri di monitoraggio </a:t>
            </a:r>
            <a:endParaRPr/>
          </a:p>
        </p:txBody>
      </p:sp>
      <p:sp>
        <p:nvSpPr>
          <p:cNvPr id="248" name="CustomShape 6"/>
          <p:cNvSpPr/>
          <p:nvPr/>
        </p:nvSpPr>
        <p:spPr>
          <a:xfrm>
            <a:off x="685080" y="3573000"/>
            <a:ext cx="1089720" cy="71568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95760" rIns="60840" tIns="65520" bIns="65520" anchor="ctr"/>
          <a:p>
            <a:pPr algn="ctr">
              <a:lnSpc>
                <a:spcPct val="90000"/>
              </a:lnSpc>
            </a:pPr>
            <a:r>
              <a:rPr lang="it-IT" sz="1600" spc="-1" strike="noStrike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Sett./ Marzo</a:t>
            </a:r>
            <a:endParaRPr/>
          </a:p>
        </p:txBody>
      </p:sp>
      <p:sp>
        <p:nvSpPr>
          <p:cNvPr id="249" name="CustomShape 7"/>
          <p:cNvSpPr/>
          <p:nvPr/>
        </p:nvSpPr>
        <p:spPr>
          <a:xfrm rot="5400000">
            <a:off x="4992840" y="474840"/>
            <a:ext cx="601200" cy="6912360"/>
          </a:xfrm>
          <a:prstGeom prst="round2SameRect">
            <a:avLst>
              <a:gd name="adj1" fmla="val 16667"/>
              <a:gd name="adj2" fmla="val 0"/>
            </a:avLst>
          </a:prstGeom>
          <a:gradFill>
            <a:gsLst>
              <a:gs pos="15417">
                <a:srgbClr val="ff6600"/>
              </a:gs>
              <a:gs pos="81000">
                <a:srgbClr val="ffc000"/>
              </a:gs>
              <a:gs pos="84250">
                <a:srgbClr val="f4dc6b"/>
              </a:gs>
            </a:gsLst>
            <a:lin ang="0"/>
          </a:gradFill>
          <a:ln>
            <a:solidFill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247680" rIns="247680" tIns="123840" bIns="123840" anchor="ctr"/>
          <a:p>
            <a:pPr lvl="1" marL="171360" indent="-170640">
              <a:lnSpc>
                <a:spcPct val="90000"/>
              </a:lnSpc>
              <a:buFont typeface="StarSymbol"/>
              <a:buChar char="l"/>
            </a:pPr>
            <a:r>
              <a:rPr lang="it-IT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WS 2.3  Laboratorio teatrale 16 bambini 8-11 anni</a:t>
            </a:r>
            <a:endParaRPr/>
          </a:p>
        </p:txBody>
      </p:sp>
      <p:sp>
        <p:nvSpPr>
          <p:cNvPr id="250" name="CustomShape 8"/>
          <p:cNvSpPr/>
          <p:nvPr/>
        </p:nvSpPr>
        <p:spPr>
          <a:xfrm>
            <a:off x="700200" y="4307760"/>
            <a:ext cx="1089720" cy="71568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95760" rIns="60840" tIns="65520" bIns="65520" anchor="ctr"/>
          <a:p>
            <a:pPr algn="ctr">
              <a:lnSpc>
                <a:spcPct val="90000"/>
              </a:lnSpc>
            </a:pPr>
            <a:r>
              <a:rPr lang="it-IT" sz="1600" spc="-1" strike="noStrike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Aprile -giugno</a:t>
            </a:r>
            <a:endParaRPr/>
          </a:p>
        </p:txBody>
      </p:sp>
      <p:sp>
        <p:nvSpPr>
          <p:cNvPr id="251" name="CustomShape 9"/>
          <p:cNvSpPr/>
          <p:nvPr/>
        </p:nvSpPr>
        <p:spPr>
          <a:xfrm rot="5400000">
            <a:off x="5043600" y="1267920"/>
            <a:ext cx="572400" cy="6910200"/>
          </a:xfrm>
          <a:prstGeom prst="round2SameRect">
            <a:avLst>
              <a:gd name="adj1" fmla="val 16667"/>
              <a:gd name="adj2" fmla="val 0"/>
            </a:avLst>
          </a:prstGeom>
          <a:gradFill>
            <a:gsLst>
              <a:gs pos="15417">
                <a:srgbClr val="ff6600"/>
              </a:gs>
              <a:gs pos="81000">
                <a:srgbClr val="ffc000"/>
              </a:gs>
              <a:gs pos="84250">
                <a:srgbClr val="f4dc6b"/>
              </a:gs>
            </a:gsLst>
            <a:lin ang="0"/>
          </a:gradFill>
          <a:ln>
            <a:solidFill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247680" rIns="247680" tIns="123840" bIns="123840" anchor="ctr"/>
          <a:p>
            <a:pPr lvl="1" marL="171360" indent="-170640">
              <a:lnSpc>
                <a:spcPct val="90000"/>
              </a:lnSpc>
              <a:buFont typeface="StarSymbol"/>
              <a:buChar char="l"/>
            </a:pPr>
            <a:r>
              <a:rPr lang="it-IT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WS 2.4 Spettacoli teatrali &gt;  300 spettatori coetanei</a:t>
            </a:r>
            <a:endParaRPr/>
          </a:p>
        </p:txBody>
      </p:sp>
      <p:sp>
        <p:nvSpPr>
          <p:cNvPr id="252" name="CustomShape 10"/>
          <p:cNvSpPr/>
          <p:nvPr/>
        </p:nvSpPr>
        <p:spPr>
          <a:xfrm>
            <a:off x="685080" y="5085360"/>
            <a:ext cx="1069200" cy="71568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95760" rIns="60840" tIns="65520" bIns="65520" anchor="ctr"/>
          <a:p>
            <a:pPr algn="ctr">
              <a:lnSpc>
                <a:spcPct val="90000"/>
              </a:lnSpc>
            </a:pPr>
            <a:r>
              <a:rPr lang="it-IT" sz="1600" spc="-1" strike="noStrike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Maggio</a:t>
            </a:r>
            <a:endParaRPr/>
          </a:p>
        </p:txBody>
      </p:sp>
      <p:sp>
        <p:nvSpPr>
          <p:cNvPr id="253" name="CustomShape 11"/>
          <p:cNvSpPr/>
          <p:nvPr/>
        </p:nvSpPr>
        <p:spPr>
          <a:xfrm rot="5400000">
            <a:off x="5003640" y="1977840"/>
            <a:ext cx="572400" cy="6931080"/>
          </a:xfrm>
          <a:prstGeom prst="round2SameRect">
            <a:avLst>
              <a:gd name="adj1" fmla="val 16667"/>
              <a:gd name="adj2" fmla="val 0"/>
            </a:avLst>
          </a:prstGeom>
          <a:gradFill>
            <a:gsLst>
              <a:gs pos="15417">
                <a:srgbClr val="ff6600"/>
              </a:gs>
              <a:gs pos="81000">
                <a:srgbClr val="ffc000"/>
              </a:gs>
              <a:gs pos="84250">
                <a:srgbClr val="f4dc6b"/>
              </a:gs>
            </a:gsLst>
            <a:lin ang="0"/>
          </a:gradFill>
          <a:ln>
            <a:solidFill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247680" rIns="247680" tIns="123840" bIns="123840" anchor="ctr"/>
          <a:p>
            <a:pPr lvl="1" marL="171360" indent="-170640">
              <a:lnSpc>
                <a:spcPct val="90000"/>
              </a:lnSpc>
              <a:buFont typeface="StarSymbol"/>
              <a:buChar char="l"/>
            </a:pPr>
            <a:r>
              <a:rPr lang="it-IT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WS 2.5 Pubblicazione libro</a:t>
            </a:r>
            <a:endParaRPr/>
          </a:p>
        </p:txBody>
      </p:sp>
      <p:sp>
        <p:nvSpPr>
          <p:cNvPr id="254" name="CustomShape 12"/>
          <p:cNvSpPr/>
          <p:nvPr/>
        </p:nvSpPr>
        <p:spPr>
          <a:xfrm>
            <a:off x="5941440" y="5824800"/>
            <a:ext cx="1239120" cy="715680"/>
          </a:xfrm>
          <a:prstGeom prst="roundRect">
            <a:avLst>
              <a:gd name="adj" fmla="val 16667"/>
            </a:avLst>
          </a:prstGeom>
          <a:noFill/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</p:sp>
      <p:sp>
        <p:nvSpPr>
          <p:cNvPr id="255" name="CustomShape 13"/>
          <p:cNvSpPr/>
          <p:nvPr/>
        </p:nvSpPr>
        <p:spPr>
          <a:xfrm>
            <a:off x="155520" y="-1401840"/>
            <a:ext cx="3332880" cy="293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6" name="CustomShape 14"/>
          <p:cNvSpPr/>
          <p:nvPr/>
        </p:nvSpPr>
        <p:spPr>
          <a:xfrm>
            <a:off x="307800" y="-1249200"/>
            <a:ext cx="3332880" cy="293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7" name="CustomShape 15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8" name="CustomShape 16"/>
          <p:cNvSpPr/>
          <p:nvPr/>
        </p:nvSpPr>
        <p:spPr>
          <a:xfrm>
            <a:off x="307800" y="792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59" name="Immagine 10" descr=""/>
          <p:cNvPicPr/>
          <p:nvPr/>
        </p:nvPicPr>
        <p:blipFill>
          <a:blip r:embed="rId1"/>
          <a:stretch/>
        </p:blipFill>
        <p:spPr>
          <a:xfrm rot="1454400">
            <a:off x="4511160" y="696960"/>
            <a:ext cx="4543560" cy="1406880"/>
          </a:xfrm>
          <a:prstGeom prst="rect">
            <a:avLst/>
          </a:prstGeom>
          <a:ln>
            <a:noFill/>
          </a:ln>
          <a:scene3d>
            <a:camera prst="isometricOffAxis1Right"/>
            <a:lightRig dir="t" rig="threePt"/>
          </a:scene3d>
        </p:spPr>
      </p:pic>
    </p:spTree>
  </p:cSld>
  <p:timing>
    <p:tnLst>
      <p:par>
        <p:cTn id="59" dur="indefinite" restart="never" nodeType="tmRoot">
          <p:childTnLst>
            <p:seq>
              <p:cTn id="6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CustomShape 1"/>
          <p:cNvSpPr/>
          <p:nvPr/>
        </p:nvSpPr>
        <p:spPr>
          <a:xfrm>
            <a:off x="249120" y="255960"/>
            <a:ext cx="6480000" cy="118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it-IT" sz="28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WS</a:t>
            </a:r>
            <a:r>
              <a:rPr b="1" lang="it-IT" sz="4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 3 </a:t>
            </a:r>
            <a:r>
              <a:rPr b="1" lang="it-IT" sz="28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Parole e immagini</a:t>
            </a:r>
            <a:endParaRPr/>
          </a:p>
          <a:p>
            <a:pPr>
              <a:lnSpc>
                <a:spcPct val="100000"/>
              </a:lnSpc>
            </a:pPr>
            <a:r>
              <a:rPr b="1" lang="it-IT" sz="28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dentro e fuori la scuola</a:t>
            </a:r>
            <a:endParaRPr/>
          </a:p>
        </p:txBody>
      </p:sp>
      <p:sp>
        <p:nvSpPr>
          <p:cNvPr id="261" name="CustomShape 2"/>
          <p:cNvSpPr/>
          <p:nvPr/>
        </p:nvSpPr>
        <p:spPr>
          <a:xfrm rot="5400000">
            <a:off x="4901040" y="-888120"/>
            <a:ext cx="866160" cy="6901920"/>
          </a:xfrm>
          <a:prstGeom prst="round2SameRect">
            <a:avLst>
              <a:gd name="adj1" fmla="val 16667"/>
              <a:gd name="adj2" fmla="val 0"/>
            </a:avLst>
          </a:prstGeom>
          <a:gradFill>
            <a:gsLst>
              <a:gs pos="15417">
                <a:srgbClr val="ff6600"/>
              </a:gs>
              <a:gs pos="81000">
                <a:srgbClr val="ffc000"/>
              </a:gs>
              <a:gs pos="84250">
                <a:srgbClr val="f4dc6b"/>
              </a:gs>
            </a:gsLst>
            <a:lin ang="18900000"/>
          </a:gradFill>
          <a:ln>
            <a:solidFill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247680" rIns="247680" tIns="123840" bIns="123840" anchor="ctr"/>
          <a:p>
            <a:pPr lvl="1" marL="171360" indent="-170640">
              <a:lnSpc>
                <a:spcPct val="90000"/>
              </a:lnSpc>
              <a:buFont typeface="StarSymbol"/>
              <a:buChar char="l"/>
            </a:pPr>
            <a:r>
              <a:rPr lang="it-IT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WS 2.1 Sensibilizzazione iniziale  &gt; 8 workshop &gt; 200 ragazzi  12- 15 anni nei loro contesti </a:t>
            </a:r>
            <a:endParaRPr/>
          </a:p>
        </p:txBody>
      </p:sp>
      <p:sp>
        <p:nvSpPr>
          <p:cNvPr id="262" name="CustomShape 3"/>
          <p:cNvSpPr/>
          <p:nvPr/>
        </p:nvSpPr>
        <p:spPr>
          <a:xfrm>
            <a:off x="731160" y="2061000"/>
            <a:ext cx="1088640" cy="68724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79200" rIns="45720" tIns="56520" bIns="56880" anchor="ctr"/>
          <a:p>
            <a:pPr algn="ctr">
              <a:lnSpc>
                <a:spcPct val="90000"/>
              </a:lnSpc>
            </a:pPr>
            <a:endParaRPr/>
          </a:p>
          <a:p>
            <a:pPr algn="ctr">
              <a:lnSpc>
                <a:spcPct val="90000"/>
              </a:lnSpc>
            </a:pPr>
            <a:r>
              <a:rPr lang="it-IT" sz="1600" spc="-1" strike="noStrike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Maggio / luglio</a:t>
            </a:r>
            <a:endParaRPr/>
          </a:p>
          <a:p>
            <a:pPr algn="ctr">
              <a:lnSpc>
                <a:spcPct val="90000"/>
              </a:lnSpc>
            </a:pPr>
            <a:endParaRPr/>
          </a:p>
        </p:txBody>
      </p:sp>
      <p:sp>
        <p:nvSpPr>
          <p:cNvPr id="263" name="CustomShape 4"/>
          <p:cNvSpPr/>
          <p:nvPr/>
        </p:nvSpPr>
        <p:spPr>
          <a:xfrm>
            <a:off x="706320" y="2957400"/>
            <a:ext cx="1089720" cy="68724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94320" rIns="60840" tIns="64080" bIns="64440" anchor="ctr"/>
          <a:p>
            <a:pPr algn="ctr">
              <a:lnSpc>
                <a:spcPct val="90000"/>
              </a:lnSpc>
            </a:pPr>
            <a:r>
              <a:rPr lang="it-IT" sz="1600" spc="-1" strike="noStrike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Entro sett.</a:t>
            </a:r>
            <a:endParaRPr/>
          </a:p>
        </p:txBody>
      </p:sp>
      <p:sp>
        <p:nvSpPr>
          <p:cNvPr id="264" name="CustomShape 5"/>
          <p:cNvSpPr/>
          <p:nvPr/>
        </p:nvSpPr>
        <p:spPr>
          <a:xfrm rot="5400000">
            <a:off x="5054040" y="-111600"/>
            <a:ext cx="549720" cy="6912000"/>
          </a:xfrm>
          <a:prstGeom prst="round2SameRect">
            <a:avLst>
              <a:gd name="adj1" fmla="val 16667"/>
              <a:gd name="adj2" fmla="val 0"/>
            </a:avLst>
          </a:prstGeom>
          <a:gradFill>
            <a:gsLst>
              <a:gs pos="15417">
                <a:srgbClr val="ff6600"/>
              </a:gs>
              <a:gs pos="81000">
                <a:srgbClr val="ffc000"/>
              </a:gs>
              <a:gs pos="84250">
                <a:srgbClr val="f4dc6b"/>
              </a:gs>
            </a:gsLst>
            <a:lin ang="2700000"/>
          </a:gradFill>
          <a:ln>
            <a:solidFill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247680" rIns="247680" tIns="123840" bIns="123840" anchor="ctr"/>
          <a:p>
            <a:pPr lvl="1" marL="171360" indent="-170640">
              <a:lnSpc>
                <a:spcPct val="90000"/>
              </a:lnSpc>
              <a:buFont typeface="StarSymbol"/>
              <a:buChar char="l"/>
            </a:pPr>
            <a:r>
              <a:rPr lang="it-IT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WS 2.2 Selezione  14 partecipanti 12-15 anni</a:t>
            </a:r>
            <a:endParaRPr/>
          </a:p>
        </p:txBody>
      </p:sp>
      <p:sp>
        <p:nvSpPr>
          <p:cNvPr id="265" name="CustomShape 6"/>
          <p:cNvSpPr/>
          <p:nvPr/>
        </p:nvSpPr>
        <p:spPr>
          <a:xfrm>
            <a:off x="685080" y="3691440"/>
            <a:ext cx="1089720" cy="68724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94320" rIns="60840" tIns="64080" bIns="64440" anchor="ctr"/>
          <a:p>
            <a:pPr algn="ctr">
              <a:lnSpc>
                <a:spcPct val="90000"/>
              </a:lnSpc>
            </a:pPr>
            <a:r>
              <a:rPr lang="it-IT" sz="1600" spc="-1" strike="noStrike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Sett./ ottobre</a:t>
            </a:r>
            <a:endParaRPr/>
          </a:p>
        </p:txBody>
      </p:sp>
      <p:sp>
        <p:nvSpPr>
          <p:cNvPr id="266" name="CustomShape 7"/>
          <p:cNvSpPr/>
          <p:nvPr/>
        </p:nvSpPr>
        <p:spPr>
          <a:xfrm rot="5400000">
            <a:off x="5005080" y="578520"/>
            <a:ext cx="577080" cy="6912360"/>
          </a:xfrm>
          <a:prstGeom prst="round2SameRect">
            <a:avLst>
              <a:gd name="adj1" fmla="val 16667"/>
              <a:gd name="adj2" fmla="val 0"/>
            </a:avLst>
          </a:prstGeom>
          <a:gradFill>
            <a:gsLst>
              <a:gs pos="15417">
                <a:srgbClr val="ff6600"/>
              </a:gs>
              <a:gs pos="81000">
                <a:srgbClr val="ffc000"/>
              </a:gs>
              <a:gs pos="84250">
                <a:srgbClr val="f4dc6b"/>
              </a:gs>
            </a:gsLst>
            <a:lin ang="0"/>
          </a:gradFill>
          <a:ln>
            <a:solidFill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247680" rIns="247680" tIns="123840" bIns="123840" anchor="ctr"/>
          <a:p>
            <a:pPr lvl="1" marL="171360" indent="-170640">
              <a:lnSpc>
                <a:spcPct val="90000"/>
              </a:lnSpc>
              <a:buFont typeface="StarSymbol"/>
              <a:buChar char="l"/>
            </a:pPr>
            <a:r>
              <a:rPr lang="it-IT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WS 2.3  Percorso di formazione sulle life skills</a:t>
            </a:r>
            <a:endParaRPr/>
          </a:p>
        </p:txBody>
      </p:sp>
      <p:sp>
        <p:nvSpPr>
          <p:cNvPr id="267" name="CustomShape 8"/>
          <p:cNvSpPr/>
          <p:nvPr/>
        </p:nvSpPr>
        <p:spPr>
          <a:xfrm>
            <a:off x="700200" y="4397040"/>
            <a:ext cx="1089720" cy="68724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90720" rIns="57240" tIns="61920" bIns="62280" anchor="ctr"/>
          <a:p>
            <a:pPr algn="ctr">
              <a:lnSpc>
                <a:spcPct val="90000"/>
              </a:lnSpc>
            </a:pPr>
            <a:r>
              <a:rPr lang="it-IT" sz="1500" spc="-1" strike="noStrike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Novem. / aprile</a:t>
            </a:r>
            <a:endParaRPr/>
          </a:p>
        </p:txBody>
      </p:sp>
      <p:sp>
        <p:nvSpPr>
          <p:cNvPr id="268" name="CustomShape 9"/>
          <p:cNvSpPr/>
          <p:nvPr/>
        </p:nvSpPr>
        <p:spPr>
          <a:xfrm rot="5400000">
            <a:off x="5055120" y="1340280"/>
            <a:ext cx="549720" cy="6910200"/>
          </a:xfrm>
          <a:prstGeom prst="round2SameRect">
            <a:avLst>
              <a:gd name="adj1" fmla="val 16667"/>
              <a:gd name="adj2" fmla="val 0"/>
            </a:avLst>
          </a:prstGeom>
          <a:gradFill>
            <a:gsLst>
              <a:gs pos="15417">
                <a:srgbClr val="ff6600"/>
              </a:gs>
              <a:gs pos="81000">
                <a:srgbClr val="ffc000"/>
              </a:gs>
              <a:gs pos="84250">
                <a:srgbClr val="f4dc6b"/>
              </a:gs>
            </a:gsLst>
            <a:lin ang="0"/>
          </a:gradFill>
          <a:ln>
            <a:solidFill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247680" rIns="247680" tIns="123840" bIns="123840" anchor="ctr"/>
          <a:p>
            <a:pPr lvl="1" marL="171360" indent="-170640">
              <a:lnSpc>
                <a:spcPct val="90000"/>
              </a:lnSpc>
              <a:buFont typeface="StarSymbol"/>
              <a:buChar char="l"/>
            </a:pPr>
            <a:r>
              <a:rPr lang="it-IT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WS 2.4 Produzione partecipata di video</a:t>
            </a:r>
            <a:endParaRPr/>
          </a:p>
        </p:txBody>
      </p:sp>
      <p:sp>
        <p:nvSpPr>
          <p:cNvPr id="269" name="CustomShape 10"/>
          <p:cNvSpPr/>
          <p:nvPr/>
        </p:nvSpPr>
        <p:spPr>
          <a:xfrm>
            <a:off x="685080" y="5143680"/>
            <a:ext cx="1069200" cy="68724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90720" rIns="57240" tIns="61920" bIns="62280" anchor="ctr"/>
          <a:p>
            <a:pPr algn="ctr">
              <a:lnSpc>
                <a:spcPct val="90000"/>
              </a:lnSpc>
            </a:pPr>
            <a:r>
              <a:rPr lang="it-IT" sz="1500" spc="-1" strike="noStrike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Aprile/ maggio</a:t>
            </a:r>
            <a:endParaRPr/>
          </a:p>
        </p:txBody>
      </p:sp>
      <p:sp>
        <p:nvSpPr>
          <p:cNvPr id="270" name="CustomShape 11"/>
          <p:cNvSpPr/>
          <p:nvPr/>
        </p:nvSpPr>
        <p:spPr>
          <a:xfrm rot="5400000">
            <a:off x="5015160" y="2021400"/>
            <a:ext cx="549720" cy="6931080"/>
          </a:xfrm>
          <a:prstGeom prst="round2SameRect">
            <a:avLst>
              <a:gd name="adj1" fmla="val 16667"/>
              <a:gd name="adj2" fmla="val 0"/>
            </a:avLst>
          </a:prstGeom>
          <a:gradFill>
            <a:gsLst>
              <a:gs pos="15417">
                <a:srgbClr val="ff6600"/>
              </a:gs>
              <a:gs pos="81000">
                <a:srgbClr val="ffc000"/>
              </a:gs>
              <a:gs pos="84250">
                <a:srgbClr val="f4dc6b"/>
              </a:gs>
            </a:gsLst>
            <a:lin ang="0"/>
          </a:gradFill>
          <a:ln>
            <a:solidFill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247680" rIns="247680" tIns="123840" bIns="123840" anchor="ctr"/>
          <a:p>
            <a:pPr lvl="1" marL="171360" indent="-170640">
              <a:lnSpc>
                <a:spcPct val="90000"/>
              </a:lnSpc>
              <a:buFont typeface="StarSymbol"/>
              <a:buChar char="l"/>
            </a:pPr>
            <a:r>
              <a:rPr lang="it-IT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WS 2.5 Sensibilizzazione peer to peer</a:t>
            </a:r>
            <a:endParaRPr/>
          </a:p>
        </p:txBody>
      </p:sp>
      <p:sp>
        <p:nvSpPr>
          <p:cNvPr id="271" name="CustomShape 12"/>
          <p:cNvSpPr/>
          <p:nvPr/>
        </p:nvSpPr>
        <p:spPr>
          <a:xfrm>
            <a:off x="5941440" y="5853240"/>
            <a:ext cx="1239120" cy="687240"/>
          </a:xfrm>
          <a:prstGeom prst="roundRect">
            <a:avLst>
              <a:gd name="adj" fmla="val 16667"/>
            </a:avLst>
          </a:prstGeom>
          <a:noFill/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</p:sp>
      <p:sp>
        <p:nvSpPr>
          <p:cNvPr id="272" name="CustomShape 13"/>
          <p:cNvSpPr/>
          <p:nvPr/>
        </p:nvSpPr>
        <p:spPr>
          <a:xfrm>
            <a:off x="155520" y="-1401840"/>
            <a:ext cx="3332880" cy="293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73" name="CustomShape 14"/>
          <p:cNvSpPr/>
          <p:nvPr/>
        </p:nvSpPr>
        <p:spPr>
          <a:xfrm>
            <a:off x="307800" y="-1249200"/>
            <a:ext cx="3332880" cy="293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74" name="CustomShape 15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75" name="CustomShape 16"/>
          <p:cNvSpPr/>
          <p:nvPr/>
        </p:nvSpPr>
        <p:spPr>
          <a:xfrm>
            <a:off x="307800" y="792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76" name="Immagine 1" descr=""/>
          <p:cNvPicPr/>
          <p:nvPr/>
        </p:nvPicPr>
        <p:blipFill>
          <a:blip r:embed="rId1"/>
          <a:stretch/>
        </p:blipFill>
        <p:spPr>
          <a:xfrm>
            <a:off x="6143040" y="1080"/>
            <a:ext cx="3026160" cy="19206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61" dur="indefinite" restart="never" nodeType="tmRoot">
          <p:childTnLst>
            <p:seq>
              <p:cTn id="6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CustomShape 1"/>
          <p:cNvSpPr/>
          <p:nvPr/>
        </p:nvSpPr>
        <p:spPr>
          <a:xfrm>
            <a:off x="249120" y="255960"/>
            <a:ext cx="6480000" cy="1735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it-IT" sz="2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WS</a:t>
            </a:r>
            <a:r>
              <a:rPr b="1" lang="it-IT" sz="40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 4 </a:t>
            </a:r>
            <a:r>
              <a:rPr b="1" lang="it-IT" sz="28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Visibilità, diffusione </a:t>
            </a:r>
            <a:endParaRPr/>
          </a:p>
          <a:p>
            <a:pPr>
              <a:lnSpc>
                <a:spcPct val="100000"/>
              </a:lnSpc>
            </a:pPr>
            <a:r>
              <a:rPr b="1" lang="it-IT" sz="28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ed eventi pubblici</a:t>
            </a:r>
            <a:endParaRPr/>
          </a:p>
          <a:p>
            <a:pPr>
              <a:lnSpc>
                <a:spcPct val="100000"/>
              </a:lnSpc>
            </a:pPr>
            <a:r>
              <a:rPr b="1" lang="it-IT" sz="40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 </a:t>
            </a:r>
            <a:endParaRPr/>
          </a:p>
        </p:txBody>
      </p:sp>
      <p:sp>
        <p:nvSpPr>
          <p:cNvPr id="278" name="CustomShape 2"/>
          <p:cNvSpPr/>
          <p:nvPr/>
        </p:nvSpPr>
        <p:spPr>
          <a:xfrm rot="5400000">
            <a:off x="5116680" y="-937080"/>
            <a:ext cx="428400" cy="6908400"/>
          </a:xfrm>
          <a:prstGeom prst="round2SameRect">
            <a:avLst>
              <a:gd name="adj1" fmla="val 16667"/>
              <a:gd name="adj2" fmla="val 0"/>
            </a:avLst>
          </a:prstGeom>
          <a:gradFill>
            <a:gsLst>
              <a:gs pos="15417">
                <a:srgbClr val="ff6600"/>
              </a:gs>
              <a:gs pos="81000">
                <a:srgbClr val="ffc000"/>
              </a:gs>
              <a:gs pos="84250">
                <a:srgbClr val="f4dc6b"/>
              </a:gs>
            </a:gsLst>
            <a:lin ang="18900000"/>
          </a:gradFill>
          <a:ln>
            <a:solidFill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247680" rIns="247680" tIns="123840" bIns="123840" anchor="ctr"/>
          <a:p>
            <a:pPr lvl="1" marL="171360" indent="-170640">
              <a:lnSpc>
                <a:spcPct val="90000"/>
              </a:lnSpc>
              <a:buFont typeface="StarSymbol"/>
              <a:buChar char="l"/>
            </a:pPr>
            <a:r>
              <a:rPr lang="it-IT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WS 4.1 Identità visiva </a:t>
            </a:r>
            <a:endParaRPr/>
          </a:p>
        </p:txBody>
      </p:sp>
      <p:sp>
        <p:nvSpPr>
          <p:cNvPr id="279" name="CustomShape 3"/>
          <p:cNvSpPr/>
          <p:nvPr/>
        </p:nvSpPr>
        <p:spPr>
          <a:xfrm>
            <a:off x="696960" y="2302920"/>
            <a:ext cx="1089720" cy="53568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72000" rIns="45720" tIns="49320" bIns="49320" anchor="ctr"/>
          <a:p>
            <a:pPr algn="ctr">
              <a:lnSpc>
                <a:spcPct val="90000"/>
              </a:lnSpc>
            </a:pPr>
            <a:endParaRPr/>
          </a:p>
          <a:p>
            <a:pPr algn="ctr">
              <a:lnSpc>
                <a:spcPct val="90000"/>
              </a:lnSpc>
            </a:pPr>
            <a:r>
              <a:rPr lang="it-IT" sz="1600" spc="-1" strike="noStrike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Maggio / aprile</a:t>
            </a:r>
            <a:endParaRPr/>
          </a:p>
          <a:p>
            <a:pPr algn="ctr">
              <a:lnSpc>
                <a:spcPct val="90000"/>
              </a:lnSpc>
            </a:pPr>
            <a:endParaRPr/>
          </a:p>
        </p:txBody>
      </p:sp>
      <p:sp>
        <p:nvSpPr>
          <p:cNvPr id="280" name="CustomShape 4"/>
          <p:cNvSpPr/>
          <p:nvPr/>
        </p:nvSpPr>
        <p:spPr>
          <a:xfrm>
            <a:off x="696960" y="2950920"/>
            <a:ext cx="1089720" cy="53568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87120" rIns="60840" tIns="56880" bIns="56880" anchor="ctr"/>
          <a:p>
            <a:pPr algn="ctr">
              <a:lnSpc>
                <a:spcPct val="90000"/>
              </a:lnSpc>
            </a:pPr>
            <a:r>
              <a:rPr lang="it-IT" sz="1600" spc="-1" strike="noStrike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Entro maggio</a:t>
            </a:r>
            <a:endParaRPr/>
          </a:p>
        </p:txBody>
      </p:sp>
      <p:sp>
        <p:nvSpPr>
          <p:cNvPr id="281" name="CustomShape 5"/>
          <p:cNvSpPr/>
          <p:nvPr/>
        </p:nvSpPr>
        <p:spPr>
          <a:xfrm rot="5400000">
            <a:off x="5114880" y="-218880"/>
            <a:ext cx="428400" cy="6912000"/>
          </a:xfrm>
          <a:prstGeom prst="round2SameRect">
            <a:avLst>
              <a:gd name="adj1" fmla="val 16667"/>
              <a:gd name="adj2" fmla="val 0"/>
            </a:avLst>
          </a:prstGeom>
          <a:gradFill>
            <a:gsLst>
              <a:gs pos="15417">
                <a:srgbClr val="ff6600"/>
              </a:gs>
              <a:gs pos="81000">
                <a:srgbClr val="ffc000"/>
              </a:gs>
              <a:gs pos="84250">
                <a:srgbClr val="f4dc6b"/>
              </a:gs>
            </a:gsLst>
            <a:lin ang="2700000"/>
          </a:gradFill>
          <a:ln>
            <a:solidFill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247680" rIns="247680" tIns="123840" bIns="123840" anchor="ctr"/>
          <a:p>
            <a:pPr lvl="1" marL="171360" indent="-170640">
              <a:lnSpc>
                <a:spcPct val="90000"/>
              </a:lnSpc>
              <a:buFont typeface="StarSymbol"/>
              <a:buChar char="l"/>
            </a:pPr>
            <a:r>
              <a:rPr lang="it-IT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WS 4.2 Produzione di prodotti </a:t>
            </a:r>
            <a:endParaRPr/>
          </a:p>
        </p:txBody>
      </p:sp>
      <p:sp>
        <p:nvSpPr>
          <p:cNvPr id="282" name="CustomShape 6"/>
          <p:cNvSpPr/>
          <p:nvPr/>
        </p:nvSpPr>
        <p:spPr>
          <a:xfrm>
            <a:off x="696960" y="3599280"/>
            <a:ext cx="1089720" cy="53568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87120" rIns="60840" tIns="56880" bIns="56880" anchor="ctr"/>
          <a:p>
            <a:pPr algn="ctr">
              <a:lnSpc>
                <a:spcPct val="90000"/>
              </a:lnSpc>
            </a:pPr>
            <a:r>
              <a:rPr lang="it-IT" sz="1600" spc="-1" strike="noStrike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Entro maggio</a:t>
            </a:r>
            <a:endParaRPr/>
          </a:p>
        </p:txBody>
      </p:sp>
      <p:sp>
        <p:nvSpPr>
          <p:cNvPr id="283" name="CustomShape 7"/>
          <p:cNvSpPr/>
          <p:nvPr/>
        </p:nvSpPr>
        <p:spPr>
          <a:xfrm rot="5400000">
            <a:off x="5103720" y="439920"/>
            <a:ext cx="450000" cy="6912360"/>
          </a:xfrm>
          <a:prstGeom prst="round2SameRect">
            <a:avLst>
              <a:gd name="adj1" fmla="val 16667"/>
              <a:gd name="adj2" fmla="val 0"/>
            </a:avLst>
          </a:prstGeom>
          <a:gradFill>
            <a:gsLst>
              <a:gs pos="15417">
                <a:srgbClr val="ff6600"/>
              </a:gs>
              <a:gs pos="81000">
                <a:srgbClr val="ffc000"/>
              </a:gs>
              <a:gs pos="84250">
                <a:srgbClr val="f4dc6b"/>
              </a:gs>
            </a:gsLst>
            <a:lin ang="0"/>
          </a:gradFill>
          <a:ln>
            <a:solidFill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247680" rIns="247680" tIns="123840" bIns="123840" anchor="ctr"/>
          <a:p>
            <a:pPr lvl="1" marL="171360" indent="-170640">
              <a:lnSpc>
                <a:spcPct val="90000"/>
              </a:lnSpc>
              <a:buFont typeface="StarSymbol"/>
              <a:buChar char="l"/>
            </a:pPr>
            <a:r>
              <a:rPr lang="it-IT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WS 4.3  Progetto sito web e social network</a:t>
            </a:r>
            <a:endParaRPr/>
          </a:p>
        </p:txBody>
      </p:sp>
      <p:sp>
        <p:nvSpPr>
          <p:cNvPr id="284" name="CustomShape 8"/>
          <p:cNvSpPr/>
          <p:nvPr/>
        </p:nvSpPr>
        <p:spPr>
          <a:xfrm>
            <a:off x="687960" y="4247280"/>
            <a:ext cx="1089720" cy="53568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87120" rIns="60840" tIns="56880" bIns="56880" anchor="ctr"/>
          <a:p>
            <a:pPr algn="ctr">
              <a:lnSpc>
                <a:spcPct val="90000"/>
              </a:lnSpc>
            </a:pPr>
            <a:r>
              <a:rPr lang="it-IT" sz="1600" spc="-1" strike="noStrike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Novem. / aprile</a:t>
            </a:r>
            <a:endParaRPr/>
          </a:p>
        </p:txBody>
      </p:sp>
      <p:sp>
        <p:nvSpPr>
          <p:cNvPr id="285" name="CustomShape 9"/>
          <p:cNvSpPr/>
          <p:nvPr/>
        </p:nvSpPr>
        <p:spPr>
          <a:xfrm rot="5400000">
            <a:off x="5115600" y="1078200"/>
            <a:ext cx="428400" cy="6910200"/>
          </a:xfrm>
          <a:prstGeom prst="round2SameRect">
            <a:avLst>
              <a:gd name="adj1" fmla="val 16667"/>
              <a:gd name="adj2" fmla="val 0"/>
            </a:avLst>
          </a:prstGeom>
          <a:gradFill>
            <a:gsLst>
              <a:gs pos="15417">
                <a:srgbClr val="ff6600"/>
              </a:gs>
              <a:gs pos="81000">
                <a:srgbClr val="ffc000"/>
              </a:gs>
              <a:gs pos="84250">
                <a:srgbClr val="f4dc6b"/>
              </a:gs>
            </a:gsLst>
            <a:lin ang="0"/>
          </a:gradFill>
          <a:ln>
            <a:solidFill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247680" rIns="247680" tIns="123840" bIns="123840" anchor="ctr"/>
          <a:p>
            <a:pPr lvl="1" marL="171360" indent="-170640">
              <a:lnSpc>
                <a:spcPct val="90000"/>
              </a:lnSpc>
              <a:buFont typeface="StarSymbol"/>
              <a:buChar char="l"/>
            </a:pPr>
            <a:r>
              <a:rPr lang="it-IT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WS 4.4 Votazione pubblica on-line</a:t>
            </a:r>
            <a:endParaRPr/>
          </a:p>
        </p:txBody>
      </p:sp>
      <p:sp>
        <p:nvSpPr>
          <p:cNvPr id="286" name="CustomShape 10"/>
          <p:cNvSpPr/>
          <p:nvPr/>
        </p:nvSpPr>
        <p:spPr>
          <a:xfrm>
            <a:off x="695880" y="4895280"/>
            <a:ext cx="1069200" cy="53568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87120" rIns="60840" tIns="56880" bIns="56880" anchor="ctr"/>
          <a:p>
            <a:pPr algn="ctr">
              <a:lnSpc>
                <a:spcPct val="90000"/>
              </a:lnSpc>
            </a:pPr>
            <a:r>
              <a:rPr lang="it-IT" sz="1600" spc="-1" strike="noStrike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Giugno 2017</a:t>
            </a:r>
            <a:endParaRPr/>
          </a:p>
        </p:txBody>
      </p:sp>
      <p:sp>
        <p:nvSpPr>
          <p:cNvPr id="287" name="CustomShape 11"/>
          <p:cNvSpPr/>
          <p:nvPr/>
        </p:nvSpPr>
        <p:spPr>
          <a:xfrm>
            <a:off x="1822320" y="4874040"/>
            <a:ext cx="6914520" cy="535680"/>
          </a:xfrm>
          <a:prstGeom prst="roundRect">
            <a:avLst>
              <a:gd name="adj" fmla="val 16667"/>
            </a:avLst>
          </a:prstGeom>
          <a:gradFill>
            <a:gsLst>
              <a:gs pos="15417">
                <a:srgbClr val="ff6600"/>
              </a:gs>
              <a:gs pos="81000">
                <a:srgbClr val="ffc000"/>
              </a:gs>
              <a:gs pos="84250">
                <a:srgbClr val="f4dc6b"/>
              </a:gs>
            </a:gsLst>
            <a:lin ang="5400000"/>
          </a:gra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95040" rIns="68760" tIns="60480" bIns="60480" anchor="ctr"/>
          <a:p>
            <a:pPr>
              <a:lnSpc>
                <a:spcPct val="90000"/>
              </a:lnSpc>
            </a:pPr>
            <a:r>
              <a:rPr lang="it-IT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    </a:t>
            </a:r>
            <a:r>
              <a:rPr lang="it-IT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WS 4.5 Conferenze finali a Milano, Roma e Bari</a:t>
            </a:r>
            <a:endParaRPr/>
          </a:p>
        </p:txBody>
      </p:sp>
      <p:sp>
        <p:nvSpPr>
          <p:cNvPr id="288" name="CustomShape 12"/>
          <p:cNvSpPr/>
          <p:nvPr/>
        </p:nvSpPr>
        <p:spPr>
          <a:xfrm>
            <a:off x="709560" y="5522040"/>
            <a:ext cx="1059480" cy="53568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87120" rIns="60840" tIns="56880" bIns="56880" anchor="ctr"/>
          <a:p>
            <a:pPr algn="ctr">
              <a:lnSpc>
                <a:spcPct val="90000"/>
              </a:lnSpc>
            </a:pPr>
            <a:r>
              <a:rPr lang="it-IT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Giugno/</a:t>
            </a:r>
            <a:endParaRPr/>
          </a:p>
          <a:p>
            <a:pPr algn="ctr">
              <a:lnSpc>
                <a:spcPct val="90000"/>
              </a:lnSpc>
            </a:pPr>
            <a:r>
              <a:rPr lang="it-IT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luglio</a:t>
            </a:r>
            <a:endParaRPr/>
          </a:p>
        </p:txBody>
      </p:sp>
      <p:sp>
        <p:nvSpPr>
          <p:cNvPr id="289" name="CustomShape 13"/>
          <p:cNvSpPr/>
          <p:nvPr/>
        </p:nvSpPr>
        <p:spPr>
          <a:xfrm>
            <a:off x="1872720" y="5543280"/>
            <a:ext cx="6895800" cy="535680"/>
          </a:xfrm>
          <a:prstGeom prst="roundRect">
            <a:avLst>
              <a:gd name="adj" fmla="val 16667"/>
            </a:avLst>
          </a:prstGeom>
          <a:gradFill>
            <a:gsLst>
              <a:gs pos="15417">
                <a:srgbClr val="ff6600"/>
              </a:gs>
              <a:gs pos="81000">
                <a:srgbClr val="ffc000"/>
              </a:gs>
              <a:gs pos="84250">
                <a:srgbClr val="f4dc6b"/>
              </a:gs>
            </a:gsLst>
            <a:lin ang="5400000"/>
          </a:gra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95040" rIns="68760" tIns="60480" bIns="60480" anchor="ctr"/>
          <a:p>
            <a:pPr>
              <a:lnSpc>
                <a:spcPct val="90000"/>
              </a:lnSpc>
            </a:pPr>
            <a:r>
              <a:rPr lang="it-IT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    </a:t>
            </a:r>
            <a:r>
              <a:rPr lang="it-IT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WS 4.5 Presentazione nelle Università</a:t>
            </a:r>
            <a:endParaRPr/>
          </a:p>
        </p:txBody>
      </p:sp>
      <p:sp>
        <p:nvSpPr>
          <p:cNvPr id="290" name="CustomShape 14"/>
          <p:cNvSpPr/>
          <p:nvPr/>
        </p:nvSpPr>
        <p:spPr>
          <a:xfrm>
            <a:off x="155520" y="-1401840"/>
            <a:ext cx="3332880" cy="293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91" name="CustomShape 15"/>
          <p:cNvSpPr/>
          <p:nvPr/>
        </p:nvSpPr>
        <p:spPr>
          <a:xfrm>
            <a:off x="307800" y="-1249200"/>
            <a:ext cx="3332880" cy="293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92" name="CustomShape 16"/>
          <p:cNvSpPr/>
          <p:nvPr/>
        </p:nvSpPr>
        <p:spPr>
          <a:xfrm>
            <a:off x="155520" y="-14436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93" name="CustomShape 17"/>
          <p:cNvSpPr/>
          <p:nvPr/>
        </p:nvSpPr>
        <p:spPr>
          <a:xfrm>
            <a:off x="307800" y="7920"/>
            <a:ext cx="304200" cy="30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94" name="Immagine 3" descr=""/>
          <p:cNvPicPr/>
          <p:nvPr/>
        </p:nvPicPr>
        <p:blipFill>
          <a:blip r:embed="rId1"/>
          <a:stretch/>
        </p:blipFill>
        <p:spPr>
          <a:xfrm>
            <a:off x="6326640" y="-3240"/>
            <a:ext cx="2816640" cy="19933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63" dur="indefinite" restart="never" nodeType="tmRoot">
          <p:childTnLst>
            <p:seq>
              <p:cTn id="6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CustomShape 1"/>
          <p:cNvSpPr/>
          <p:nvPr/>
        </p:nvSpPr>
        <p:spPr>
          <a:xfrm>
            <a:off x="740160" y="351360"/>
            <a:ext cx="7923960" cy="707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it-IT" sz="48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Attività WS </a:t>
            </a:r>
            <a:r>
              <a:rPr b="1" lang="it-IT" sz="60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2</a:t>
            </a:r>
            <a:r>
              <a:rPr b="1" lang="it-IT" sz="48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 e WS </a:t>
            </a:r>
            <a:r>
              <a:rPr b="1" lang="it-IT" sz="60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3</a:t>
            </a:r>
            <a:endParaRPr/>
          </a:p>
        </p:txBody>
      </p:sp>
      <p:sp>
        <p:nvSpPr>
          <p:cNvPr id="296" name="CustomShape 2"/>
          <p:cNvSpPr/>
          <p:nvPr/>
        </p:nvSpPr>
        <p:spPr>
          <a:xfrm>
            <a:off x="750600" y="5127840"/>
            <a:ext cx="7973280" cy="964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r">
              <a:lnSpc>
                <a:spcPct val="100000"/>
              </a:lnSpc>
            </a:pPr>
            <a:r>
              <a:rPr b="1" lang="it-IT" sz="2400" spc="94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Networking, sensibilizzazione, laboratorio teatrale, </a:t>
            </a:r>
            <a:endParaRPr/>
          </a:p>
          <a:p>
            <a:pPr algn="r">
              <a:lnSpc>
                <a:spcPct val="100000"/>
              </a:lnSpc>
            </a:pPr>
            <a:r>
              <a:rPr b="1" lang="it-IT" sz="2400" spc="94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video e sensibilizzazione peer to peer  </a:t>
            </a:r>
            <a:r>
              <a:rPr b="1" lang="it-IT" sz="2400" spc="94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in ogni città</a:t>
            </a:r>
            <a:endParaRPr/>
          </a:p>
        </p:txBody>
      </p:sp>
      <p:sp>
        <p:nvSpPr>
          <p:cNvPr id="297" name="CustomShape 3"/>
          <p:cNvSpPr/>
          <p:nvPr/>
        </p:nvSpPr>
        <p:spPr>
          <a:xfrm>
            <a:off x="8607240" y="6097680"/>
            <a:ext cx="456480" cy="9612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it-IT" sz="1800" spc="-1" strike="noStrike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           </a:t>
            </a:r>
            <a:endParaRPr/>
          </a:p>
        </p:txBody>
      </p:sp>
      <p:sp>
        <p:nvSpPr>
          <p:cNvPr id="298" name="CustomShape 4"/>
          <p:cNvSpPr/>
          <p:nvPr/>
        </p:nvSpPr>
        <p:spPr>
          <a:xfrm>
            <a:off x="304560" y="1290960"/>
            <a:ext cx="2481840" cy="2469600"/>
          </a:xfrm>
          <a:prstGeom prst="ellipse">
            <a:avLst/>
          </a:prstGeom>
          <a:gradFill>
            <a:gsLst>
              <a:gs pos="0">
                <a:srgbClr val="f39c29"/>
              </a:gs>
              <a:gs pos="50000">
                <a:srgbClr val="f7931d"/>
              </a:gs>
              <a:gs pos="100000">
                <a:srgbClr val="ff6600"/>
              </a:gs>
            </a:gsLst>
            <a:lin ang="0"/>
          </a:gradFill>
          <a:ln w="82440">
            <a:noFill/>
          </a:ln>
          <a:effectLst>
            <a:outerShdw blurRad="152400" dir="5400000" dist="165100" rotWithShape="0" sx="90000" sy="-19000">
              <a:srgbClr val="000000">
                <a:alpha val="1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it-IT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             </a:t>
            </a:r>
            <a:endParaRPr/>
          </a:p>
        </p:txBody>
      </p:sp>
      <p:sp>
        <p:nvSpPr>
          <p:cNvPr id="299" name="CustomShape 5"/>
          <p:cNvSpPr/>
          <p:nvPr/>
        </p:nvSpPr>
        <p:spPr>
          <a:xfrm>
            <a:off x="810360" y="1059480"/>
            <a:ext cx="1470240" cy="2680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it-IT" sz="17000" spc="-1" strike="noStrike">
                <a:solidFill>
                  <a:srgbClr val="f262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1</a:t>
            </a:r>
            <a:endParaRPr/>
          </a:p>
        </p:txBody>
      </p:sp>
      <p:sp>
        <p:nvSpPr>
          <p:cNvPr id="300" name="CustomShape 6"/>
          <p:cNvSpPr/>
          <p:nvPr/>
        </p:nvSpPr>
        <p:spPr>
          <a:xfrm>
            <a:off x="378720" y="2156400"/>
            <a:ext cx="2329560" cy="819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01" name="CustomShape 7"/>
          <p:cNvSpPr/>
          <p:nvPr/>
        </p:nvSpPr>
        <p:spPr>
          <a:xfrm>
            <a:off x="993960" y="1242360"/>
            <a:ext cx="1470240" cy="325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02" name="CustomShape 8"/>
          <p:cNvSpPr/>
          <p:nvPr/>
        </p:nvSpPr>
        <p:spPr>
          <a:xfrm>
            <a:off x="3120480" y="1668600"/>
            <a:ext cx="2556720" cy="2545200"/>
          </a:xfrm>
          <a:prstGeom prst="ellipse">
            <a:avLst/>
          </a:prstGeom>
          <a:gradFill>
            <a:gsLst>
              <a:gs pos="0">
                <a:srgbClr val="00b0f0"/>
              </a:gs>
              <a:gs pos="50000">
                <a:srgbClr val="399ecb"/>
              </a:gs>
              <a:gs pos="100000">
                <a:srgbClr val="0077d0"/>
              </a:gs>
            </a:gsLst>
            <a:lin ang="0"/>
          </a:gradFill>
          <a:ln w="82440">
            <a:noFill/>
          </a:ln>
          <a:effectLst>
            <a:outerShdw blurRad="127000" dir="5400000" dist="165100" rotWithShape="0" sx="90000" sy="-19000">
              <a:srgbClr val="000000">
                <a:alpha val="1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it-IT" sz="2800" spc="-1" strike="noStrike">
                <a:solidFill>
                  <a:srgbClr val="141a1b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Roma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it-IT" sz="2400" spc="-1" strike="noStrike">
                <a:solidFill>
                  <a:srgbClr val="141a1b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Spirit </a:t>
            </a:r>
            <a:endParaRPr/>
          </a:p>
          <a:p>
            <a:pPr algn="ctr">
              <a:lnSpc>
                <a:spcPct val="100000"/>
              </a:lnSpc>
            </a:pPr>
            <a:r>
              <a:rPr lang="it-IT" sz="2400" spc="-1" strike="noStrike">
                <a:solidFill>
                  <a:srgbClr val="141a1b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Romanesc</a:t>
            </a:r>
            <a:endParaRPr/>
          </a:p>
        </p:txBody>
      </p:sp>
      <p:sp>
        <p:nvSpPr>
          <p:cNvPr id="303" name="CustomShape 9"/>
          <p:cNvSpPr/>
          <p:nvPr/>
        </p:nvSpPr>
        <p:spPr>
          <a:xfrm>
            <a:off x="5994000" y="2289600"/>
            <a:ext cx="2669760" cy="2623320"/>
          </a:xfrm>
          <a:prstGeom prst="ellipse">
            <a:avLst/>
          </a:prstGeom>
          <a:gradFill>
            <a:gsLst>
              <a:gs pos="5000">
                <a:srgbClr val="84d830"/>
              </a:gs>
              <a:gs pos="48000">
                <a:srgbClr val="7bcf27"/>
              </a:gs>
              <a:gs pos="100000">
                <a:srgbClr val="56901c"/>
              </a:gs>
            </a:gsLst>
            <a:lin ang="0"/>
          </a:gradFill>
          <a:ln w="50760">
            <a:noFill/>
          </a:ln>
          <a:effectLst>
            <a:outerShdw blurRad="152400" dir="5400000" dist="165100" rotWithShape="0" sx="90000" sy="-19000">
              <a:srgbClr val="000000">
                <a:alpha val="1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it-IT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             </a:t>
            </a:r>
            <a:endParaRPr/>
          </a:p>
        </p:txBody>
      </p:sp>
      <p:sp>
        <p:nvSpPr>
          <p:cNvPr id="304" name="CustomShape 10"/>
          <p:cNvSpPr/>
          <p:nvPr/>
        </p:nvSpPr>
        <p:spPr>
          <a:xfrm>
            <a:off x="6521040" y="2156400"/>
            <a:ext cx="1617480" cy="2680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it-IT" sz="17000" spc="-1" strike="noStrike">
                <a:solidFill>
                  <a:srgbClr val="65b131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3</a:t>
            </a:r>
            <a:endParaRPr/>
          </a:p>
        </p:txBody>
      </p:sp>
      <p:sp>
        <p:nvSpPr>
          <p:cNvPr id="305" name="CustomShape 11"/>
          <p:cNvSpPr/>
          <p:nvPr/>
        </p:nvSpPr>
        <p:spPr>
          <a:xfrm>
            <a:off x="6109920" y="3209040"/>
            <a:ext cx="2562120" cy="848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06" name="CustomShape 12"/>
          <p:cNvSpPr/>
          <p:nvPr/>
        </p:nvSpPr>
        <p:spPr>
          <a:xfrm>
            <a:off x="348480" y="1556640"/>
            <a:ext cx="2437560" cy="1674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it-IT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Milano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b="1" lang="it-IT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Upre Roma 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it-IT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&amp; BiR</a:t>
            </a:r>
            <a:endParaRPr/>
          </a:p>
        </p:txBody>
      </p:sp>
      <p:sp>
        <p:nvSpPr>
          <p:cNvPr id="307" name="CustomShape 13"/>
          <p:cNvSpPr/>
          <p:nvPr/>
        </p:nvSpPr>
        <p:spPr>
          <a:xfrm>
            <a:off x="6133680" y="2670840"/>
            <a:ext cx="2450880" cy="1674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it-IT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Bari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b="1" lang="it-IT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Il Nuovo Fantarca</a:t>
            </a:r>
            <a:endParaRPr/>
          </a:p>
        </p:txBody>
      </p:sp>
      <p:sp>
        <p:nvSpPr>
          <p:cNvPr id="308" name="CustomShape 14"/>
          <p:cNvSpPr/>
          <p:nvPr/>
        </p:nvSpPr>
        <p:spPr>
          <a:xfrm>
            <a:off x="3681360" y="1587240"/>
            <a:ext cx="1434600" cy="2680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it-IT" sz="17000" spc="-1" strike="noStrike">
                <a:solidFill>
                  <a:srgbClr val="2a7a9e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2</a:t>
            </a:r>
            <a:endParaRPr/>
          </a:p>
        </p:txBody>
      </p:sp>
    </p:spTree>
  </p:cSld>
  <p:timing>
    <p:tnLst>
      <p:par>
        <p:cTn id="65" dur="indefinite" restart="never" nodeType="tmRoot">
          <p:childTnLst>
            <p:seq>
              <p:cTn id="66" dur="indefinite" nodeType="mainSeq"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withEffect" fill="hold" presetClass="entr" presetID="1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1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CustomShape 1"/>
          <p:cNvSpPr/>
          <p:nvPr/>
        </p:nvSpPr>
        <p:spPr>
          <a:xfrm>
            <a:off x="1619640" y="332640"/>
            <a:ext cx="5743440" cy="707040"/>
          </a:xfrm>
          <a:prstGeom prst="rect">
            <a:avLst/>
          </a:prstGeom>
          <a:gradFill>
            <a:gsLst>
              <a:gs pos="3000">
                <a:srgbClr val="a05a15"/>
              </a:gs>
              <a:gs pos="12000">
                <a:srgbClr val="e3801d"/>
              </a:gs>
              <a:gs pos="100000">
                <a:srgbClr val="ff9933"/>
              </a:gs>
            </a:gsLst>
            <a:lin ang="0"/>
          </a:gra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it-IT" sz="40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I VIDEO</a:t>
            </a:r>
            <a:endParaRPr/>
          </a:p>
        </p:txBody>
      </p:sp>
      <p:sp>
        <p:nvSpPr>
          <p:cNvPr id="310" name="CustomShape 2"/>
          <p:cNvSpPr/>
          <p:nvPr/>
        </p:nvSpPr>
        <p:spPr>
          <a:xfrm>
            <a:off x="8613000" y="6112800"/>
            <a:ext cx="456480" cy="9324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it-IT" sz="1800" spc="-1" strike="noStrike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           </a:t>
            </a:r>
            <a:endParaRPr/>
          </a:p>
        </p:txBody>
      </p:sp>
      <p:sp>
        <p:nvSpPr>
          <p:cNvPr id="311" name="Line 3"/>
          <p:cNvSpPr/>
          <p:nvPr/>
        </p:nvSpPr>
        <p:spPr>
          <a:xfrm>
            <a:off x="3748320" y="6605640"/>
            <a:ext cx="5257800" cy="1440"/>
          </a:xfrm>
          <a:prstGeom prst="line">
            <a:avLst/>
          </a:prstGeom>
          <a:ln w="47520">
            <a:solidFill>
              <a:srgbClr val="e4e4e4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12" name="CustomShape 4"/>
          <p:cNvSpPr/>
          <p:nvPr/>
        </p:nvSpPr>
        <p:spPr>
          <a:xfrm>
            <a:off x="599040" y="2061000"/>
            <a:ext cx="7928640" cy="3198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50000"/>
              </a:lnSpc>
            </a:pPr>
            <a:r>
              <a:rPr b="1" lang="it-IT" sz="2400" spc="-1" strike="noStrike">
                <a:solidFill>
                  <a:srgbClr val="444f56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Oltre all’empowerment individuale, dovrà  sensibilizzare i coetanei rispetto ai temi della discriminazione razziale e di genere,  al fine di facilitare/stimolare la prosecuzione degli studi.</a:t>
            </a:r>
            <a:endParaRPr/>
          </a:p>
          <a:p>
            <a:pPr algn="ctr">
              <a:lnSpc>
                <a:spcPct val="150000"/>
              </a:lnSpc>
            </a:pPr>
            <a:r>
              <a:rPr b="1" lang="it-IT" sz="2400" spc="-1" strike="noStrike">
                <a:solidFill>
                  <a:srgbClr val="444f56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Il laboratorio video sarà realizzato dall’equipe locale e dal Media Educator!!</a:t>
            </a:r>
            <a:endParaRPr/>
          </a:p>
        </p:txBody>
      </p:sp>
      <p:pic>
        <p:nvPicPr>
          <p:cNvPr id="313" name="Immagine 4" descr=""/>
          <p:cNvPicPr/>
          <p:nvPr/>
        </p:nvPicPr>
        <p:blipFill>
          <a:blip r:embed="rId1"/>
          <a:stretch/>
        </p:blipFill>
        <p:spPr>
          <a:xfrm>
            <a:off x="6442560" y="29880"/>
            <a:ext cx="2626920" cy="16628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2" dur="indefinite" restart="never" nodeType="tmRoot">
          <p:childTnLst>
            <p:seq>
              <p:cTn id="73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127080" y="2349000"/>
            <a:ext cx="8799840" cy="434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it-IT" sz="32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Progetto realizzato con il contributo della Commissione Europea, </a:t>
            </a:r>
            <a:endParaRPr/>
          </a:p>
          <a:p>
            <a:pPr algn="ctr">
              <a:lnSpc>
                <a:spcPct val="100000"/>
              </a:lnSpc>
            </a:pPr>
            <a:r>
              <a:rPr lang="it-IT" sz="32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Programma Diritti, Uguaglianza e Cittadinanza 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it-IT" sz="32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JUST</a:t>
            </a:r>
            <a:r>
              <a:rPr lang="it-IT" sz="4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/2014/</a:t>
            </a:r>
            <a:r>
              <a:rPr lang="it-IT" sz="32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RDIS/AG/DISC</a:t>
            </a:r>
            <a:r>
              <a:rPr lang="it-IT" sz="4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/8170</a:t>
            </a:r>
            <a:endParaRPr/>
          </a:p>
        </p:txBody>
      </p:sp>
      <p:sp>
        <p:nvSpPr>
          <p:cNvPr id="99" name="CustomShape 2"/>
          <p:cNvSpPr/>
          <p:nvPr/>
        </p:nvSpPr>
        <p:spPr>
          <a:xfrm>
            <a:off x="1138680" y="5332680"/>
            <a:ext cx="7973280" cy="399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0" name="CustomShape 3"/>
          <p:cNvSpPr/>
          <p:nvPr/>
        </p:nvSpPr>
        <p:spPr>
          <a:xfrm>
            <a:off x="8648280" y="5949360"/>
            <a:ext cx="456480" cy="9612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it-IT" sz="1800" spc="-1" strike="noStrike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           </a:t>
            </a:r>
            <a:endParaRPr/>
          </a:p>
        </p:txBody>
      </p:sp>
      <p:pic>
        <p:nvPicPr>
          <p:cNvPr id="101" name="Immagine 6" descr=""/>
          <p:cNvPicPr/>
          <p:nvPr/>
        </p:nvPicPr>
        <p:blipFill>
          <a:blip r:embed="rId1"/>
          <a:stretch/>
        </p:blipFill>
        <p:spPr>
          <a:xfrm>
            <a:off x="3708000" y="620640"/>
            <a:ext cx="1603800" cy="10692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dur="indefinite" nodeType="mainSeq">
                <p:childTnLst>
                  <p:par>
                    <p:cTn id="5" fill="hold">
                      <p:stCondLst>
                        <p:cond delay="0"/>
                      </p:stCondLst>
                      <p:childTnLst>
                        <p:par>
                          <p:cTn id="6" fill="hold">
                            <p:stCondLst>
                              <p:cond delay="0"/>
                            </p:stCondLst>
                            <p:childTnLst>
                              <p:par>
                                <p:cTn id="7" nodeType="withEffect" fill="hold" presetClass="entr" presetID="1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CustomShape 1"/>
          <p:cNvSpPr/>
          <p:nvPr/>
        </p:nvSpPr>
        <p:spPr>
          <a:xfrm>
            <a:off x="2339640" y="332640"/>
            <a:ext cx="5743440" cy="707040"/>
          </a:xfrm>
          <a:prstGeom prst="rect">
            <a:avLst/>
          </a:prstGeom>
          <a:gradFill>
            <a:gsLst>
              <a:gs pos="3000">
                <a:srgbClr val="a05a15"/>
              </a:gs>
              <a:gs pos="12000">
                <a:srgbClr val="e3801d"/>
              </a:gs>
              <a:gs pos="100000">
                <a:srgbClr val="ff9933"/>
              </a:gs>
            </a:gsLst>
            <a:lin ang="0"/>
          </a:gra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it-IT" sz="40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IL LIBRO</a:t>
            </a:r>
            <a:endParaRPr/>
          </a:p>
        </p:txBody>
      </p:sp>
      <p:sp>
        <p:nvSpPr>
          <p:cNvPr id="315" name="CustomShape 2"/>
          <p:cNvSpPr/>
          <p:nvPr/>
        </p:nvSpPr>
        <p:spPr>
          <a:xfrm>
            <a:off x="8613000" y="6112800"/>
            <a:ext cx="456480" cy="9324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it-IT" sz="1800" spc="-1" strike="noStrike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           </a:t>
            </a:r>
            <a:endParaRPr/>
          </a:p>
        </p:txBody>
      </p:sp>
      <p:sp>
        <p:nvSpPr>
          <p:cNvPr id="316" name="Line 3"/>
          <p:cNvSpPr/>
          <p:nvPr/>
        </p:nvSpPr>
        <p:spPr>
          <a:xfrm>
            <a:off x="3748320" y="6605640"/>
            <a:ext cx="5257800" cy="1440"/>
          </a:xfrm>
          <a:prstGeom prst="line">
            <a:avLst/>
          </a:prstGeom>
          <a:ln w="47520">
            <a:solidFill>
              <a:srgbClr val="e4e4e4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17" name="CustomShape 4"/>
          <p:cNvSpPr/>
          <p:nvPr/>
        </p:nvSpPr>
        <p:spPr>
          <a:xfrm>
            <a:off x="527040" y="1621080"/>
            <a:ext cx="7928640" cy="429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50000"/>
              </a:lnSpc>
            </a:pPr>
            <a:r>
              <a:rPr b="1" lang="it-IT" sz="2400" spc="-1" strike="noStrike">
                <a:solidFill>
                  <a:srgbClr val="444f56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Durante il WS 2 e 3, i bambini e ragazzi partecipanti ai laboratori saranno invitati a scrivere o dipingere le loro esperienze sul modo migliore per affrontare la discriminazione nei confronti dei bambini Rom e per favorire il loro rendimento scolastico. </a:t>
            </a:r>
            <a:endParaRPr/>
          </a:p>
          <a:p>
            <a:pPr>
              <a:lnSpc>
                <a:spcPct val="150000"/>
              </a:lnSpc>
            </a:pPr>
            <a:r>
              <a:rPr b="1" lang="it-IT" sz="2400" spc="-1" strike="noStrike">
                <a:solidFill>
                  <a:srgbClr val="444f56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Sarà una "compilation"  disponibile  in edizione e-book</a:t>
            </a:r>
            <a:endParaRPr/>
          </a:p>
        </p:txBody>
      </p:sp>
      <p:pic>
        <p:nvPicPr>
          <p:cNvPr id="318" name="Immagine 2" descr=""/>
          <p:cNvPicPr/>
          <p:nvPr/>
        </p:nvPicPr>
        <p:blipFill>
          <a:blip r:embed="rId1"/>
          <a:stretch/>
        </p:blipFill>
        <p:spPr>
          <a:xfrm>
            <a:off x="5618160" y="4934160"/>
            <a:ext cx="2837880" cy="1608840"/>
          </a:xfrm>
          <a:prstGeom prst="rect">
            <a:avLst/>
          </a:prstGeom>
          <a:ln>
            <a:noFill/>
          </a:ln>
        </p:spPr>
      </p:pic>
      <p:pic>
        <p:nvPicPr>
          <p:cNvPr id="319" name="Immagine 5" descr=""/>
          <p:cNvPicPr/>
          <p:nvPr/>
        </p:nvPicPr>
        <p:blipFill>
          <a:blip r:embed="rId2"/>
          <a:stretch/>
        </p:blipFill>
        <p:spPr>
          <a:xfrm>
            <a:off x="-1440" y="0"/>
            <a:ext cx="1620360" cy="16203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4" dur="indefinite" restart="never" nodeType="tmRoot">
          <p:childTnLst>
            <p:seq>
              <p:cTn id="75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CustomShape 1"/>
          <p:cNvSpPr/>
          <p:nvPr/>
        </p:nvSpPr>
        <p:spPr>
          <a:xfrm>
            <a:off x="467640" y="1196640"/>
            <a:ext cx="9576360" cy="5543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457200" indent="-456480" algn="just">
              <a:lnSpc>
                <a:spcPct val="150000"/>
              </a:lnSpc>
              <a:buClr>
                <a:srgbClr val="5b6973"/>
              </a:buClr>
              <a:buFont typeface="Wingdings" charset="2"/>
              <a:buChar char=""/>
            </a:pPr>
            <a:r>
              <a:rPr b="1" lang="it-IT" sz="28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42</a:t>
            </a:r>
            <a:r>
              <a:rPr b="1" lang="it-IT" sz="2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 ragazzi rom e non rom 12-15 anni </a:t>
            </a:r>
            <a:r>
              <a:rPr b="1" lang="it-IT" sz="18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(</a:t>
            </a:r>
            <a:r>
              <a:rPr b="1" lang="it-IT" sz="2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14</a:t>
            </a:r>
            <a:r>
              <a:rPr b="1" lang="it-IT" sz="18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 in ogni città!)</a:t>
            </a:r>
            <a:endParaRPr/>
          </a:p>
          <a:p>
            <a:pPr marL="442800" indent="-442080" algn="just">
              <a:lnSpc>
                <a:spcPct val="150000"/>
              </a:lnSpc>
              <a:buClr>
                <a:srgbClr val="5b6973"/>
              </a:buClr>
              <a:buFont typeface="Wingdings" charset="2"/>
              <a:buChar char=""/>
            </a:pPr>
            <a:r>
              <a:rPr b="1" lang="it-IT" sz="28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48</a:t>
            </a:r>
            <a:r>
              <a:rPr b="1" lang="it-IT" sz="2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 bambini rom e non rom </a:t>
            </a:r>
            <a:r>
              <a:rPr b="1" lang="it-IT" sz="28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 8-11 </a:t>
            </a:r>
            <a:r>
              <a:rPr b="1" lang="it-IT" sz="2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anni (16 </a:t>
            </a:r>
            <a:r>
              <a:rPr b="1" lang="it-IT" sz="18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in ogni città!)</a:t>
            </a:r>
            <a:endParaRPr/>
          </a:p>
          <a:p>
            <a:pPr marL="457200" indent="-456480" algn="just">
              <a:lnSpc>
                <a:spcPct val="150000"/>
              </a:lnSpc>
              <a:buClr>
                <a:srgbClr val="5b6973"/>
              </a:buClr>
              <a:buFont typeface="Wingdings" charset="2"/>
              <a:buChar char=""/>
            </a:pPr>
            <a:r>
              <a:rPr b="1" lang="it-IT" sz="32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60</a:t>
            </a:r>
            <a:r>
              <a:rPr b="1" lang="it-IT" sz="2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 stakeholders locali (WS.1.5)</a:t>
            </a:r>
            <a:endParaRPr/>
          </a:p>
          <a:p>
            <a:pPr marL="457200" indent="-456480" algn="just">
              <a:lnSpc>
                <a:spcPct val="150000"/>
              </a:lnSpc>
              <a:buClr>
                <a:srgbClr val="5b6973"/>
              </a:buClr>
              <a:buFont typeface="Wingdings" charset="2"/>
              <a:buChar char=""/>
            </a:pPr>
            <a:r>
              <a:rPr b="1" lang="it-IT" sz="32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300</a:t>
            </a:r>
            <a:r>
              <a:rPr b="1" lang="it-IT" sz="2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 Partecipanti alle conferenze finali </a:t>
            </a:r>
            <a:endParaRPr/>
          </a:p>
          <a:p>
            <a:pPr marL="457200" indent="-456480" algn="just">
              <a:lnSpc>
                <a:spcPct val="150000"/>
              </a:lnSpc>
              <a:buClr>
                <a:srgbClr val="5b6973"/>
              </a:buClr>
              <a:buFont typeface="Wingdings" charset="2"/>
              <a:buChar char=""/>
            </a:pPr>
            <a:r>
              <a:rPr b="1" lang="it-IT" sz="32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600</a:t>
            </a:r>
            <a:r>
              <a:rPr b="1" lang="it-IT" sz="2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 Studenti universitari</a:t>
            </a:r>
            <a:endParaRPr/>
          </a:p>
          <a:p>
            <a:pPr marL="457200" indent="-456480" algn="just">
              <a:lnSpc>
                <a:spcPct val="150000"/>
              </a:lnSpc>
              <a:buClr>
                <a:srgbClr val="5b6973"/>
              </a:buClr>
              <a:buFont typeface="Wingdings" charset="2"/>
              <a:buChar char=""/>
            </a:pPr>
            <a:r>
              <a:rPr b="1" lang="it-IT" sz="3200" spc="-55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2.700</a:t>
            </a:r>
            <a:r>
              <a:rPr b="1" lang="it-IT" sz="2400" spc="-55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 Bambini/ragazzi, </a:t>
            </a:r>
            <a:r>
              <a:rPr b="1" lang="it-IT" sz="2000" spc="-55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loro</a:t>
            </a:r>
            <a:r>
              <a:rPr b="1" lang="it-IT" sz="2400" spc="-55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 insegnanti, genitori, educatori</a:t>
            </a:r>
            <a:endParaRPr/>
          </a:p>
          <a:p>
            <a:pPr marL="457200" indent="-456480" algn="just">
              <a:lnSpc>
                <a:spcPct val="150000"/>
              </a:lnSpc>
              <a:buClr>
                <a:srgbClr val="5b6973"/>
              </a:buClr>
              <a:buFont typeface="Wingdings" charset="2"/>
              <a:buChar char=""/>
            </a:pPr>
            <a:r>
              <a:rPr b="1" lang="it-IT" sz="2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Società civile (votazione on line)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</p:txBody>
      </p:sp>
      <p:sp>
        <p:nvSpPr>
          <p:cNvPr id="321" name="CustomShape 2"/>
          <p:cNvSpPr/>
          <p:nvPr/>
        </p:nvSpPr>
        <p:spPr>
          <a:xfrm>
            <a:off x="1619640" y="332640"/>
            <a:ext cx="5743440" cy="707040"/>
          </a:xfrm>
          <a:prstGeom prst="rect">
            <a:avLst/>
          </a:prstGeom>
          <a:gradFill>
            <a:gsLst>
              <a:gs pos="3000">
                <a:srgbClr val="a05a15"/>
              </a:gs>
              <a:gs pos="12000">
                <a:srgbClr val="e3801d"/>
              </a:gs>
              <a:gs pos="100000">
                <a:srgbClr val="ff9933"/>
              </a:gs>
            </a:gsLst>
            <a:lin ang="0"/>
          </a:gra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it-IT" sz="40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Target</a:t>
            </a:r>
            <a:endParaRPr/>
          </a:p>
        </p:txBody>
      </p:sp>
      <p:sp>
        <p:nvSpPr>
          <p:cNvPr id="322" name="CustomShape 3"/>
          <p:cNvSpPr/>
          <p:nvPr/>
        </p:nvSpPr>
        <p:spPr>
          <a:xfrm>
            <a:off x="8613000" y="6112800"/>
            <a:ext cx="456480" cy="9324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it-IT" sz="1800" spc="-1" strike="noStrike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           </a:t>
            </a:r>
            <a:endParaRPr/>
          </a:p>
        </p:txBody>
      </p:sp>
      <p:sp>
        <p:nvSpPr>
          <p:cNvPr id="323" name="Line 4"/>
          <p:cNvSpPr/>
          <p:nvPr/>
        </p:nvSpPr>
        <p:spPr>
          <a:xfrm>
            <a:off x="3748320" y="6605640"/>
            <a:ext cx="5257800" cy="1440"/>
          </a:xfrm>
          <a:prstGeom prst="line">
            <a:avLst/>
          </a:prstGeom>
          <a:ln w="47520">
            <a:solidFill>
              <a:srgbClr val="e4e4e4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timing>
    <p:tnLst>
      <p:par>
        <p:cTn id="76" dur="indefinite" restart="never" nodeType="tmRoot">
          <p:childTnLst>
            <p:seq>
              <p:cTn id="77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CustomShape 1"/>
          <p:cNvSpPr/>
          <p:nvPr/>
        </p:nvSpPr>
        <p:spPr>
          <a:xfrm>
            <a:off x="279360" y="2205000"/>
            <a:ext cx="8424360" cy="4233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457200" indent="-456480" algn="just">
              <a:lnSpc>
                <a:spcPct val="100000"/>
              </a:lnSpc>
              <a:buClr>
                <a:srgbClr val="5b6973"/>
              </a:buClr>
              <a:buFont typeface="Wingdings" charset="2"/>
              <a:buChar char=""/>
            </a:pPr>
            <a:r>
              <a:rPr b="1" lang="it-IT" sz="32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900</a:t>
            </a:r>
            <a:r>
              <a:rPr b="1" lang="it-IT" sz="2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 bambine/i della scuola primaria, </a:t>
            </a:r>
            <a:endParaRPr/>
          </a:p>
          <a:p>
            <a:pPr algn="just">
              <a:lnSpc>
                <a:spcPct val="100000"/>
              </a:lnSpc>
            </a:pPr>
            <a:r>
              <a:rPr b="1" lang="it-IT" sz="2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      </a:t>
            </a:r>
            <a:r>
              <a:rPr b="1" lang="it-IT" sz="2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partecipanti a 15 spettacoli teatrali</a:t>
            </a:r>
            <a:endParaRPr/>
          </a:p>
          <a:p>
            <a:pPr marL="457200" indent="-456480" algn="just">
              <a:lnSpc>
                <a:spcPct val="150000"/>
              </a:lnSpc>
              <a:buClr>
                <a:srgbClr val="5b6973"/>
              </a:buClr>
              <a:buFont typeface="Wingdings" charset="2"/>
              <a:buChar char=""/>
            </a:pPr>
            <a:r>
              <a:rPr b="1" lang="it-IT" sz="32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600</a:t>
            </a:r>
            <a:r>
              <a:rPr b="1" lang="it-IT" sz="2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 ragazze/i  sensibilizzati dalle equipe locali</a:t>
            </a:r>
            <a:endParaRPr/>
          </a:p>
          <a:p>
            <a:pPr marL="457200" indent="-456480" algn="just">
              <a:lnSpc>
                <a:spcPct val="150000"/>
              </a:lnSpc>
              <a:buClr>
                <a:srgbClr val="5b6973"/>
              </a:buClr>
              <a:buFont typeface="Wingdings" charset="2"/>
              <a:buChar char=""/>
            </a:pPr>
            <a:r>
              <a:rPr b="1" lang="it-IT" sz="32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1.200</a:t>
            </a:r>
            <a:r>
              <a:rPr b="1" lang="it-IT" sz="2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 ragazzi sensibilizzati dai peer educators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endParaRPr/>
          </a:p>
        </p:txBody>
      </p:sp>
      <p:sp>
        <p:nvSpPr>
          <p:cNvPr id="325" name="CustomShape 2"/>
          <p:cNvSpPr/>
          <p:nvPr/>
        </p:nvSpPr>
        <p:spPr>
          <a:xfrm>
            <a:off x="308880" y="332640"/>
            <a:ext cx="5743440" cy="1367280"/>
          </a:xfrm>
          <a:prstGeom prst="rect">
            <a:avLst/>
          </a:prstGeom>
          <a:gradFill>
            <a:gsLst>
              <a:gs pos="3000">
                <a:srgbClr val="a05a15"/>
              </a:gs>
              <a:gs pos="12000">
                <a:srgbClr val="e3801d"/>
              </a:gs>
              <a:gs pos="100000">
                <a:srgbClr val="ff9933"/>
              </a:gs>
            </a:gsLst>
            <a:lin ang="0"/>
          </a:gra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it-IT" sz="4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2.700</a:t>
            </a:r>
            <a:r>
              <a:rPr b="1" lang="it-IT" sz="40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 bambini e ragazzi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it-IT" sz="32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di Milano, Roma e Bari</a:t>
            </a:r>
            <a:endParaRPr/>
          </a:p>
        </p:txBody>
      </p:sp>
      <p:sp>
        <p:nvSpPr>
          <p:cNvPr id="326" name="CustomShape 3"/>
          <p:cNvSpPr/>
          <p:nvPr/>
        </p:nvSpPr>
        <p:spPr>
          <a:xfrm>
            <a:off x="8613000" y="6112800"/>
            <a:ext cx="456480" cy="9324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it-IT" sz="1800" spc="-1" strike="noStrike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           </a:t>
            </a:r>
            <a:endParaRPr/>
          </a:p>
        </p:txBody>
      </p:sp>
      <p:sp>
        <p:nvSpPr>
          <p:cNvPr id="327" name="Line 4"/>
          <p:cNvSpPr/>
          <p:nvPr/>
        </p:nvSpPr>
        <p:spPr>
          <a:xfrm>
            <a:off x="3748320" y="6605640"/>
            <a:ext cx="5257800" cy="1440"/>
          </a:xfrm>
          <a:prstGeom prst="line">
            <a:avLst/>
          </a:prstGeom>
          <a:ln w="47520">
            <a:solidFill>
              <a:srgbClr val="e4e4e4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28" name="Immagine 3" descr=""/>
          <p:cNvPicPr/>
          <p:nvPr/>
        </p:nvPicPr>
        <p:blipFill>
          <a:blip r:embed="rId1"/>
          <a:stretch/>
        </p:blipFill>
        <p:spPr>
          <a:xfrm>
            <a:off x="6619680" y="0"/>
            <a:ext cx="2517120" cy="2957760"/>
          </a:xfrm>
          <a:prstGeom prst="rect">
            <a:avLst/>
          </a:prstGeom>
          <a:ln>
            <a:noFill/>
          </a:ln>
        </p:spPr>
      </p:pic>
      <p:pic>
        <p:nvPicPr>
          <p:cNvPr id="329" name="Immagine 4" descr=""/>
          <p:cNvPicPr/>
          <p:nvPr/>
        </p:nvPicPr>
        <p:blipFill>
          <a:blip r:embed="rId2"/>
          <a:stretch/>
        </p:blipFill>
        <p:spPr>
          <a:xfrm>
            <a:off x="5544000" y="5113080"/>
            <a:ext cx="3024000" cy="16869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8" dur="indefinite" restart="never" nodeType="tmRoot">
          <p:childTnLst>
            <p:seq>
              <p:cTn id="79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CustomShape 1"/>
          <p:cNvSpPr/>
          <p:nvPr/>
        </p:nvSpPr>
        <p:spPr>
          <a:xfrm>
            <a:off x="454680" y="1196640"/>
            <a:ext cx="8424360" cy="612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457200" indent="-456480" algn="just">
              <a:lnSpc>
                <a:spcPct val="100000"/>
              </a:lnSpc>
              <a:buClr>
                <a:srgbClr val="5b6973"/>
              </a:buClr>
              <a:buFont typeface="Wingdings" charset="2"/>
              <a:buChar char=""/>
            </a:pPr>
            <a:r>
              <a:rPr b="1" lang="it-IT" sz="36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90</a:t>
            </a:r>
            <a:r>
              <a:rPr b="1" lang="it-IT" sz="28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 </a:t>
            </a:r>
            <a:r>
              <a:rPr b="1" lang="it-IT" sz="2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bambini direttamente coinvolti</a:t>
            </a:r>
            <a:endParaRPr/>
          </a:p>
          <a:p>
            <a:pPr marL="343080" indent="-342360" algn="just">
              <a:lnSpc>
                <a:spcPct val="100000"/>
              </a:lnSpc>
              <a:buClr>
                <a:srgbClr val="5b6973"/>
              </a:buClr>
              <a:buFont typeface="Wingdings" charset="2"/>
              <a:buChar char=""/>
            </a:pPr>
            <a:r>
              <a:rPr b="1" lang="it-IT" sz="2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Maggiore consapevolezza sulla discriminazione razziale e di genere tra i bambini</a:t>
            </a:r>
            <a:endParaRPr/>
          </a:p>
          <a:p>
            <a:pPr marL="343080" indent="-342360" algn="just">
              <a:lnSpc>
                <a:spcPct val="100000"/>
              </a:lnSpc>
              <a:buClr>
                <a:srgbClr val="5b6973"/>
              </a:buClr>
              <a:buFont typeface="Wingdings" charset="2"/>
              <a:buChar char=""/>
            </a:pPr>
            <a:r>
              <a:rPr b="1" lang="it-IT" sz="2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Informazioni sulle best practices a livello europeo</a:t>
            </a:r>
            <a:endParaRPr/>
          </a:p>
          <a:p>
            <a:pPr marL="343080" indent="-342360" algn="just">
              <a:lnSpc>
                <a:spcPct val="100000"/>
              </a:lnSpc>
              <a:buClr>
                <a:srgbClr val="5b6973"/>
              </a:buClr>
              <a:buFont typeface="Wingdings" charset="2"/>
              <a:buChar char=""/>
            </a:pPr>
            <a:r>
              <a:rPr b="1" lang="it-IT" sz="2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Linee guida per azioni di genere a sostegno della scolarizzazione e integrazione degli studenti rom</a:t>
            </a:r>
            <a:endParaRPr/>
          </a:p>
          <a:p>
            <a:pPr marL="343080" indent="-342360" algn="just">
              <a:lnSpc>
                <a:spcPct val="100000"/>
              </a:lnSpc>
              <a:buClr>
                <a:srgbClr val="5b6973"/>
              </a:buClr>
              <a:buFont typeface="Wingdings" charset="2"/>
              <a:buChar char=""/>
            </a:pPr>
            <a:r>
              <a:rPr b="1" lang="it-IT" sz="2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Rinforzo delle reti locali</a:t>
            </a:r>
            <a:endParaRPr/>
          </a:p>
          <a:p>
            <a:pPr marL="343080" indent="-342360" algn="just">
              <a:lnSpc>
                <a:spcPct val="100000"/>
              </a:lnSpc>
              <a:buClr>
                <a:srgbClr val="5b6973"/>
              </a:buClr>
              <a:buFont typeface="Wingdings" charset="2"/>
              <a:buChar char=""/>
            </a:pPr>
            <a:r>
              <a:rPr b="1" lang="it-IT" sz="2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Maggior impegno a livello politico</a:t>
            </a:r>
            <a:endParaRPr/>
          </a:p>
          <a:p>
            <a:pPr marL="343080" indent="-342360" algn="just">
              <a:lnSpc>
                <a:spcPct val="100000"/>
              </a:lnSpc>
              <a:buClr>
                <a:srgbClr val="5b6973"/>
              </a:buClr>
              <a:buFont typeface="Wingdings" charset="2"/>
              <a:buChar char=""/>
            </a:pPr>
            <a:r>
              <a:rPr b="1" lang="it-IT" sz="2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Maggiore consapevolezza tra i bambini e tutta la società civile su stereotipi contro i bambini rom e le loro famiglie, a livello locale, nazionale ed europeo</a:t>
            </a:r>
            <a:endParaRPr/>
          </a:p>
          <a:p>
            <a:pPr marL="343080" indent="-342360" algn="just">
              <a:lnSpc>
                <a:spcPct val="100000"/>
              </a:lnSpc>
              <a:buClr>
                <a:srgbClr val="5b6973"/>
              </a:buClr>
              <a:buFont typeface="Wingdings" charset="2"/>
              <a:buChar char=""/>
            </a:pPr>
            <a:r>
              <a:rPr b="1" lang="it-IT" sz="2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Aumento della frequenza scolastica e performance dei bambini rom??????????</a:t>
            </a:r>
            <a:endParaRPr/>
          </a:p>
        </p:txBody>
      </p:sp>
      <p:sp>
        <p:nvSpPr>
          <p:cNvPr id="331" name="CustomShape 2"/>
          <p:cNvSpPr/>
          <p:nvPr/>
        </p:nvSpPr>
        <p:spPr>
          <a:xfrm>
            <a:off x="1619640" y="332640"/>
            <a:ext cx="5743440" cy="707040"/>
          </a:xfrm>
          <a:prstGeom prst="rect">
            <a:avLst/>
          </a:prstGeom>
          <a:gradFill>
            <a:gsLst>
              <a:gs pos="3000">
                <a:srgbClr val="a05a15"/>
              </a:gs>
              <a:gs pos="12000">
                <a:srgbClr val="e3801d"/>
              </a:gs>
              <a:gs pos="100000">
                <a:srgbClr val="ff9933"/>
              </a:gs>
            </a:gsLst>
            <a:lin ang="0"/>
          </a:gra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it-IT" sz="40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Risultati Attesi</a:t>
            </a:r>
            <a:endParaRPr/>
          </a:p>
        </p:txBody>
      </p:sp>
      <p:sp>
        <p:nvSpPr>
          <p:cNvPr id="332" name="CustomShape 3"/>
          <p:cNvSpPr/>
          <p:nvPr/>
        </p:nvSpPr>
        <p:spPr>
          <a:xfrm>
            <a:off x="8613000" y="6112800"/>
            <a:ext cx="456480" cy="9324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it-IT" sz="1800" spc="-1" strike="noStrike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           </a:t>
            </a:r>
            <a:endParaRPr/>
          </a:p>
        </p:txBody>
      </p:sp>
      <p:sp>
        <p:nvSpPr>
          <p:cNvPr id="333" name="Line 4"/>
          <p:cNvSpPr/>
          <p:nvPr/>
        </p:nvSpPr>
        <p:spPr>
          <a:xfrm>
            <a:off x="3748320" y="6605640"/>
            <a:ext cx="5257800" cy="1440"/>
          </a:xfrm>
          <a:prstGeom prst="line">
            <a:avLst/>
          </a:prstGeom>
          <a:ln w="47520">
            <a:solidFill>
              <a:srgbClr val="e4e4e4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timing>
    <p:tnLst>
      <p:par>
        <p:cTn id="80" dur="indefinite" restart="never" nodeType="tmRoot">
          <p:childTnLst>
            <p:seq>
              <p:cTn id="81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457200" y="380880"/>
            <a:ext cx="7923960" cy="707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it-IT" sz="4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Partner associati</a:t>
            </a:r>
            <a:endParaRPr/>
          </a:p>
        </p:txBody>
      </p:sp>
      <p:sp>
        <p:nvSpPr>
          <p:cNvPr id="103" name="CustomShape 2"/>
          <p:cNvSpPr/>
          <p:nvPr/>
        </p:nvSpPr>
        <p:spPr>
          <a:xfrm>
            <a:off x="1138680" y="5332680"/>
            <a:ext cx="7973280" cy="399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4" name="CustomShape 3"/>
          <p:cNvSpPr/>
          <p:nvPr/>
        </p:nvSpPr>
        <p:spPr>
          <a:xfrm>
            <a:off x="1523880" y="1702080"/>
            <a:ext cx="6095160" cy="452880"/>
          </a:xfrm>
          <a:prstGeom prst="rect">
            <a:avLst/>
          </a:prstGeom>
          <a:solidFill>
            <a:schemeClr val="lt1">
              <a:alpha val="90000"/>
              <a:hueOff val="0"/>
              <a:satOff val="0"/>
              <a:lumOff val="0"/>
              <a:alphaOff val="0"/>
            </a:schemeClr>
          </a:solidFill>
          <a:ln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</p:sp>
      <p:sp>
        <p:nvSpPr>
          <p:cNvPr id="105" name="CustomShape 4"/>
          <p:cNvSpPr/>
          <p:nvPr/>
        </p:nvSpPr>
        <p:spPr>
          <a:xfrm>
            <a:off x="1828800" y="1436400"/>
            <a:ext cx="5106960" cy="53064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187200" rIns="161280" tIns="25920" bIns="25920" anchor="ctr"/>
          <a:p>
            <a:pPr>
              <a:lnSpc>
                <a:spcPct val="90000"/>
              </a:lnSpc>
            </a:pPr>
            <a:r>
              <a:rPr b="1" lang="it-IT" sz="1800" spc="94" strike="noStrike">
                <a:solidFill>
                  <a:srgbClr val="324043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Comune di Milano</a:t>
            </a:r>
            <a:endParaRPr/>
          </a:p>
        </p:txBody>
      </p:sp>
      <p:sp>
        <p:nvSpPr>
          <p:cNvPr id="106" name="CustomShape 5"/>
          <p:cNvSpPr/>
          <p:nvPr/>
        </p:nvSpPr>
        <p:spPr>
          <a:xfrm>
            <a:off x="1523880" y="2518560"/>
            <a:ext cx="6095160" cy="452880"/>
          </a:xfrm>
          <a:prstGeom prst="rect">
            <a:avLst/>
          </a:prstGeom>
          <a:solidFill>
            <a:schemeClr val="lt1">
              <a:alpha val="90000"/>
              <a:hueOff val="0"/>
              <a:satOff val="0"/>
              <a:lumOff val="0"/>
              <a:alphaOff val="0"/>
            </a:schemeClr>
          </a:solidFill>
          <a:ln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</p:sp>
      <p:sp>
        <p:nvSpPr>
          <p:cNvPr id="107" name="CustomShape 6"/>
          <p:cNvSpPr/>
          <p:nvPr/>
        </p:nvSpPr>
        <p:spPr>
          <a:xfrm>
            <a:off x="1828800" y="2252880"/>
            <a:ext cx="5130720" cy="53064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187200" rIns="161280" tIns="25920" bIns="25920" anchor="ctr"/>
          <a:p>
            <a:pPr>
              <a:lnSpc>
                <a:spcPct val="90000"/>
              </a:lnSpc>
            </a:pPr>
            <a:r>
              <a:rPr b="1" lang="it-IT" sz="1800" spc="94" strike="noStrike">
                <a:solidFill>
                  <a:srgbClr val="324043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Città Capitale</a:t>
            </a:r>
            <a:endParaRPr/>
          </a:p>
        </p:txBody>
      </p:sp>
      <p:sp>
        <p:nvSpPr>
          <p:cNvPr id="108" name="CustomShape 7"/>
          <p:cNvSpPr/>
          <p:nvPr/>
        </p:nvSpPr>
        <p:spPr>
          <a:xfrm>
            <a:off x="1523880" y="3335040"/>
            <a:ext cx="6095160" cy="452880"/>
          </a:xfrm>
          <a:prstGeom prst="rect">
            <a:avLst/>
          </a:prstGeom>
          <a:solidFill>
            <a:schemeClr val="lt1">
              <a:alpha val="90000"/>
              <a:hueOff val="0"/>
              <a:satOff val="0"/>
              <a:lumOff val="0"/>
              <a:alphaOff val="0"/>
            </a:schemeClr>
          </a:solidFill>
          <a:ln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</p:sp>
      <p:sp>
        <p:nvSpPr>
          <p:cNvPr id="109" name="CustomShape 8"/>
          <p:cNvSpPr/>
          <p:nvPr/>
        </p:nvSpPr>
        <p:spPr>
          <a:xfrm>
            <a:off x="1828800" y="3069360"/>
            <a:ext cx="5106960" cy="53064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187200" rIns="161280" tIns="25920" bIns="25920" anchor="ctr"/>
          <a:p>
            <a:pPr>
              <a:lnSpc>
                <a:spcPct val="90000"/>
              </a:lnSpc>
            </a:pPr>
            <a:r>
              <a:rPr b="1" lang="it-IT" sz="1800" spc="94" strike="noStrike">
                <a:solidFill>
                  <a:srgbClr val="324043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Comune di Bari</a:t>
            </a:r>
            <a:endParaRPr/>
          </a:p>
        </p:txBody>
      </p:sp>
      <p:sp>
        <p:nvSpPr>
          <p:cNvPr id="110" name="CustomShape 9"/>
          <p:cNvSpPr/>
          <p:nvPr/>
        </p:nvSpPr>
        <p:spPr>
          <a:xfrm>
            <a:off x="1523880" y="4151520"/>
            <a:ext cx="6095160" cy="452880"/>
          </a:xfrm>
          <a:prstGeom prst="rect">
            <a:avLst/>
          </a:prstGeom>
          <a:solidFill>
            <a:schemeClr val="lt1">
              <a:alpha val="90000"/>
              <a:hueOff val="0"/>
              <a:satOff val="0"/>
              <a:lumOff val="0"/>
              <a:alphaOff val="0"/>
            </a:schemeClr>
          </a:solidFill>
          <a:ln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</p:sp>
      <p:sp>
        <p:nvSpPr>
          <p:cNvPr id="111" name="CustomShape 10"/>
          <p:cNvSpPr/>
          <p:nvPr/>
        </p:nvSpPr>
        <p:spPr>
          <a:xfrm>
            <a:off x="1828800" y="3885840"/>
            <a:ext cx="5130720" cy="53064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187200" rIns="161280" tIns="25920" bIns="25920" anchor="ctr"/>
          <a:p>
            <a:pPr>
              <a:lnSpc>
                <a:spcPct val="90000"/>
              </a:lnSpc>
            </a:pPr>
            <a:r>
              <a:rPr b="1" lang="it-IT" sz="1800" spc="94" strike="noStrike">
                <a:solidFill>
                  <a:srgbClr val="324043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RESS Ricerche Educative e Studi Sociali</a:t>
            </a:r>
            <a:endParaRPr/>
          </a:p>
        </p:txBody>
      </p:sp>
      <p:sp>
        <p:nvSpPr>
          <p:cNvPr id="112" name="CustomShape 11"/>
          <p:cNvSpPr/>
          <p:nvPr/>
        </p:nvSpPr>
        <p:spPr>
          <a:xfrm>
            <a:off x="1523880" y="4968000"/>
            <a:ext cx="6095160" cy="452880"/>
          </a:xfrm>
          <a:prstGeom prst="rect">
            <a:avLst/>
          </a:prstGeom>
          <a:solidFill>
            <a:schemeClr val="lt1">
              <a:alpha val="90000"/>
              <a:hueOff val="0"/>
              <a:satOff val="0"/>
              <a:lumOff val="0"/>
              <a:alphaOff val="0"/>
            </a:schemeClr>
          </a:solidFill>
          <a:ln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</p:sp>
      <p:sp>
        <p:nvSpPr>
          <p:cNvPr id="113" name="CustomShape 12"/>
          <p:cNvSpPr/>
          <p:nvPr/>
        </p:nvSpPr>
        <p:spPr>
          <a:xfrm>
            <a:off x="1828800" y="4702320"/>
            <a:ext cx="5130720" cy="53064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187200" rIns="161280" tIns="25920" bIns="25920" anchor="ctr"/>
          <a:p>
            <a:pPr>
              <a:lnSpc>
                <a:spcPct val="90000"/>
              </a:lnSpc>
            </a:pPr>
            <a:r>
              <a:rPr b="1" lang="it-IT" sz="1800" spc="94" strike="noStrike">
                <a:solidFill>
                  <a:srgbClr val="324043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European Children Film Association</a:t>
            </a:r>
            <a:endParaRPr/>
          </a:p>
        </p:txBody>
      </p:sp>
      <p:sp>
        <p:nvSpPr>
          <p:cNvPr id="114" name="CustomShape 13"/>
          <p:cNvSpPr/>
          <p:nvPr/>
        </p:nvSpPr>
        <p:spPr>
          <a:xfrm>
            <a:off x="8670960" y="6135120"/>
            <a:ext cx="456480" cy="9612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it-IT" sz="1800" spc="-1" strike="noStrike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           </a:t>
            </a:r>
            <a:endParaRPr/>
          </a:p>
        </p:txBody>
      </p:sp>
    </p:spTree>
  </p:cSld>
  <p:timing>
    <p:tnLst>
      <p:par>
        <p:cTn id="10" dur="indefinite" restart="never" nodeType="tmRoot">
          <p:childTnLst>
            <p:seq>
              <p:cTn id="11" dur="indefinite" nodeType="mainSeq"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nodeType="withEffect" fill="hold" presetClass="entr" presetID="1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323640" y="260640"/>
            <a:ext cx="8208360" cy="719280"/>
          </a:xfrm>
          <a:prstGeom prst="rect">
            <a:avLst/>
          </a:prstGeom>
          <a:gradFill>
            <a:gsLst>
              <a:gs pos="0">
                <a:srgbClr val="975a00"/>
              </a:gs>
              <a:gs pos="9000">
                <a:srgbClr val="d68000"/>
              </a:gs>
              <a:gs pos="100000">
                <a:srgbClr val="ff9900"/>
              </a:gs>
            </a:gsLst>
            <a:lin ang="0"/>
          </a:gra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it-IT" sz="48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Perché?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it-IT" sz="48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 </a:t>
            </a:r>
            <a:endParaRPr/>
          </a:p>
        </p:txBody>
      </p:sp>
      <p:sp>
        <p:nvSpPr>
          <p:cNvPr id="116" name="CustomShape 2"/>
          <p:cNvSpPr/>
          <p:nvPr/>
        </p:nvSpPr>
        <p:spPr>
          <a:xfrm>
            <a:off x="8615520" y="5950080"/>
            <a:ext cx="456480" cy="9612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it-IT" sz="1800" spc="-1" strike="noStrike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           </a:t>
            </a:r>
            <a:endParaRPr/>
          </a:p>
        </p:txBody>
      </p:sp>
      <p:sp>
        <p:nvSpPr>
          <p:cNvPr id="117" name="CustomShape 3"/>
          <p:cNvSpPr/>
          <p:nvPr/>
        </p:nvSpPr>
        <p:spPr>
          <a:xfrm>
            <a:off x="-562320" y="5045040"/>
            <a:ext cx="3881520" cy="90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8" name="CustomShape 4"/>
          <p:cNvSpPr/>
          <p:nvPr/>
        </p:nvSpPr>
        <p:spPr>
          <a:xfrm>
            <a:off x="-1836720" y="4768200"/>
            <a:ext cx="10368360" cy="3959640"/>
          </a:xfrm>
          <a:prstGeom prst="ellipse">
            <a:avLst/>
          </a:prstGeom>
          <a:gradFill>
            <a:gsLst>
              <a:gs pos="63000">
                <a:schemeClr val="bg1">
                  <a:alpha val="7000"/>
                </a:schemeClr>
              </a:gs>
              <a:gs pos="72000">
                <a:schemeClr val="bg1">
                  <a:alpha val="15000"/>
                </a:schemeClr>
              </a:gs>
              <a:gs pos="91000">
                <a:schemeClr val="bg1">
                  <a:alpha val="28000"/>
                </a:schemeClr>
              </a:gs>
            </a:gsLst>
            <a:lin ang="16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9" name="Line 5"/>
          <p:cNvSpPr/>
          <p:nvPr/>
        </p:nvSpPr>
        <p:spPr>
          <a:xfrm>
            <a:off x="3733560" y="6469920"/>
            <a:ext cx="5257800" cy="1440"/>
          </a:xfrm>
          <a:prstGeom prst="line">
            <a:avLst/>
          </a:prstGeom>
          <a:ln w="47520">
            <a:solidFill>
              <a:srgbClr val="e4e4e4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0" name="CustomShape 6"/>
          <p:cNvSpPr/>
          <p:nvPr/>
        </p:nvSpPr>
        <p:spPr>
          <a:xfrm>
            <a:off x="465480" y="2329200"/>
            <a:ext cx="7923960" cy="2010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it-IT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La decostruzione di stereotipi è necessaria a livello locale, nazionale ed europeo.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b="1" lang="it-IT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L'istruzione è una condizione essenziale per l'inclusione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17" dur="indefinite" restart="never" nodeType="tmRoot">
          <p:childTnLst>
            <p:seq>
              <p:cTn id="18" dur="indefinite" nodeType="mainSeq"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withEffect" fill="hold" presetClass="entr" presetID="1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1475640" y="291960"/>
            <a:ext cx="5904000" cy="638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it-IT" sz="36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Dove e quando ?</a:t>
            </a:r>
            <a:endParaRPr/>
          </a:p>
        </p:txBody>
      </p:sp>
      <p:pic>
        <p:nvPicPr>
          <p:cNvPr id="122" name="Picture 4" descr=""/>
          <p:cNvPicPr/>
          <p:nvPr/>
        </p:nvPicPr>
        <p:blipFill>
          <a:blip r:embed="rId1"/>
          <a:stretch/>
        </p:blipFill>
        <p:spPr>
          <a:xfrm>
            <a:off x="1475640" y="1196640"/>
            <a:ext cx="6336000" cy="3686040"/>
          </a:xfrm>
          <a:prstGeom prst="rect">
            <a:avLst/>
          </a:prstGeom>
          <a:ln>
            <a:noFill/>
          </a:ln>
        </p:spPr>
      </p:pic>
      <p:sp>
        <p:nvSpPr>
          <p:cNvPr id="123" name="CustomShape 2"/>
          <p:cNvSpPr/>
          <p:nvPr/>
        </p:nvSpPr>
        <p:spPr>
          <a:xfrm>
            <a:off x="777600" y="5373360"/>
            <a:ext cx="7732080" cy="69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it-IT" sz="3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Dal </a:t>
            </a:r>
            <a:r>
              <a:rPr lang="it-IT" sz="40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1</a:t>
            </a:r>
            <a:r>
              <a:rPr lang="it-IT" sz="3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° marzo </a:t>
            </a:r>
            <a:r>
              <a:rPr lang="it-IT" sz="40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2016</a:t>
            </a:r>
            <a:r>
              <a:rPr lang="it-IT" sz="3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  al  </a:t>
            </a:r>
            <a:r>
              <a:rPr lang="it-IT" sz="40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31</a:t>
            </a:r>
            <a:r>
              <a:rPr lang="it-IT" sz="3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 agosto </a:t>
            </a:r>
            <a:r>
              <a:rPr lang="it-IT" sz="40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2017</a:t>
            </a:r>
            <a:endParaRPr/>
          </a:p>
        </p:txBody>
      </p:sp>
      <p:sp>
        <p:nvSpPr>
          <p:cNvPr id="124" name="CustomShape 3"/>
          <p:cNvSpPr/>
          <p:nvPr/>
        </p:nvSpPr>
        <p:spPr>
          <a:xfrm rot="21417600">
            <a:off x="8612640" y="6112800"/>
            <a:ext cx="456480" cy="9324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it-IT" sz="1800" spc="-1" strike="noStrike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           </a:t>
            </a:r>
            <a:endParaRPr/>
          </a:p>
        </p:txBody>
      </p:sp>
      <p:sp>
        <p:nvSpPr>
          <p:cNvPr id="125" name="Line 4"/>
          <p:cNvSpPr/>
          <p:nvPr/>
        </p:nvSpPr>
        <p:spPr>
          <a:xfrm>
            <a:off x="3565080" y="6453000"/>
            <a:ext cx="5257800" cy="1800"/>
          </a:xfrm>
          <a:prstGeom prst="line">
            <a:avLst/>
          </a:prstGeom>
          <a:ln w="47520">
            <a:solidFill>
              <a:srgbClr val="e4e4e4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timing>
    <p:tnLst>
      <p:par>
        <p:cTn id="24" dur="indefinite" restart="never" nodeType="tmRoot">
          <p:childTnLst>
            <p:seq>
              <p:cTn id="25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ustomShape 1"/>
          <p:cNvSpPr/>
          <p:nvPr/>
        </p:nvSpPr>
        <p:spPr>
          <a:xfrm>
            <a:off x="457200" y="380880"/>
            <a:ext cx="7923960" cy="887040"/>
          </a:xfrm>
          <a:prstGeom prst="rect">
            <a:avLst/>
          </a:prstGeom>
          <a:gradFill>
            <a:gsLst>
              <a:gs pos="0">
                <a:srgbClr val="975a00"/>
              </a:gs>
              <a:gs pos="9000">
                <a:srgbClr val="d68000"/>
              </a:gs>
              <a:gs pos="100000">
                <a:srgbClr val="ff9900"/>
              </a:gs>
            </a:gsLst>
            <a:lin ang="0"/>
          </a:gra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it-IT" sz="54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Obiettivo </a:t>
            </a:r>
            <a:endParaRPr/>
          </a:p>
        </p:txBody>
      </p:sp>
      <p:sp>
        <p:nvSpPr>
          <p:cNvPr id="127" name="CustomShape 2"/>
          <p:cNvSpPr/>
          <p:nvPr/>
        </p:nvSpPr>
        <p:spPr>
          <a:xfrm>
            <a:off x="8686800" y="5284440"/>
            <a:ext cx="456480" cy="9612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it-IT" sz="1800" spc="-1" strike="noStrike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           </a:t>
            </a:r>
            <a:endParaRPr/>
          </a:p>
        </p:txBody>
      </p:sp>
      <p:sp>
        <p:nvSpPr>
          <p:cNvPr id="128" name="CustomShape 3"/>
          <p:cNvSpPr/>
          <p:nvPr/>
        </p:nvSpPr>
        <p:spPr>
          <a:xfrm>
            <a:off x="-421560" y="3697200"/>
            <a:ext cx="3881520" cy="90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9" name="CustomShape 4"/>
          <p:cNvSpPr/>
          <p:nvPr/>
        </p:nvSpPr>
        <p:spPr>
          <a:xfrm>
            <a:off x="-615960" y="1440360"/>
            <a:ext cx="10368360" cy="3959640"/>
          </a:xfrm>
          <a:prstGeom prst="ellipse">
            <a:avLst/>
          </a:prstGeom>
          <a:gradFill>
            <a:gsLst>
              <a:gs pos="63000">
                <a:schemeClr val="bg1">
                  <a:alpha val="7000"/>
                </a:schemeClr>
              </a:gs>
              <a:gs pos="72000">
                <a:schemeClr val="bg1">
                  <a:alpha val="15000"/>
                </a:schemeClr>
              </a:gs>
              <a:gs pos="91000">
                <a:schemeClr val="bg1">
                  <a:alpha val="28000"/>
                </a:schemeClr>
              </a:gs>
            </a:gsLst>
            <a:lin ang="16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it-IT" sz="2800" spc="-1" strike="noStrike">
                <a:solidFill>
                  <a:srgbClr val="324043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Promuovere l'inclusione dei rom attraverso 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it-IT" sz="2800" spc="-1" strike="noStrike">
                <a:solidFill>
                  <a:srgbClr val="324043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una campagna di sensibilizzazione partecipativa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it-IT" sz="2800" spc="-1" strike="noStrike">
                <a:solidFill>
                  <a:srgbClr val="324043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a sostegno dell'attuazione della 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it-IT" sz="2800" spc="-1" strike="noStrike">
                <a:solidFill>
                  <a:srgbClr val="324043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Strategia Nazionale per l‘inclusione 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it-IT" sz="2800" spc="-1" strike="noStrike">
                <a:solidFill>
                  <a:srgbClr val="324043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dei Rom, Sinti e Camminanti</a:t>
            </a:r>
            <a:endParaRPr/>
          </a:p>
        </p:txBody>
      </p:sp>
      <p:sp>
        <p:nvSpPr>
          <p:cNvPr id="130" name="Line 5"/>
          <p:cNvSpPr/>
          <p:nvPr/>
        </p:nvSpPr>
        <p:spPr>
          <a:xfrm>
            <a:off x="3733560" y="6469920"/>
            <a:ext cx="5257800" cy="1440"/>
          </a:xfrm>
          <a:prstGeom prst="line">
            <a:avLst/>
          </a:prstGeom>
          <a:ln w="47520">
            <a:solidFill>
              <a:srgbClr val="e4e4e4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timing>
    <p:tnLst>
      <p:par>
        <p:cTn id="26" dur="indefinite" restart="never" nodeType="tmRoot">
          <p:childTnLst>
            <p:seq>
              <p:cTn id="27" dur="indefinite" nodeType="mainSeq"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withEffect" fill="hold" presetClass="entr" presetID="1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520920" y="295920"/>
            <a:ext cx="7923960" cy="707040"/>
          </a:xfrm>
          <a:prstGeom prst="rect">
            <a:avLst/>
          </a:prstGeom>
          <a:gradFill>
            <a:gsLst>
              <a:gs pos="3000">
                <a:srgbClr val="a05a15"/>
              </a:gs>
              <a:gs pos="12000">
                <a:srgbClr val="e3801d"/>
              </a:gs>
              <a:gs pos="100000">
                <a:srgbClr val="ff9933"/>
              </a:gs>
            </a:gsLst>
            <a:lin ang="0"/>
          </a:gra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it-IT" sz="40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Obiettivi specifici</a:t>
            </a:r>
            <a:endParaRPr/>
          </a:p>
        </p:txBody>
      </p:sp>
      <p:sp>
        <p:nvSpPr>
          <p:cNvPr id="132" name="Line 2"/>
          <p:cNvSpPr/>
          <p:nvPr/>
        </p:nvSpPr>
        <p:spPr>
          <a:xfrm>
            <a:off x="3657600" y="6582600"/>
            <a:ext cx="5257800" cy="1440"/>
          </a:xfrm>
          <a:prstGeom prst="line">
            <a:avLst/>
          </a:prstGeom>
          <a:ln w="47520">
            <a:solidFill>
              <a:srgbClr val="e4e4e4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3" name="CustomShape 3"/>
          <p:cNvSpPr/>
          <p:nvPr/>
        </p:nvSpPr>
        <p:spPr>
          <a:xfrm>
            <a:off x="453600" y="1301040"/>
            <a:ext cx="8443800" cy="110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1" lang="it-IT" sz="20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Il progetto prevede la realizzazione di un percorso co-progettato e 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it-IT" sz="20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co-prodotto  da bambini e ragazzi  Rom e  non rom, al fine di:</a:t>
            </a:r>
            <a:endParaRPr/>
          </a:p>
        </p:txBody>
      </p:sp>
      <p:sp>
        <p:nvSpPr>
          <p:cNvPr id="134" name="CustomShape 4"/>
          <p:cNvSpPr/>
          <p:nvPr/>
        </p:nvSpPr>
        <p:spPr>
          <a:xfrm>
            <a:off x="1955520" y="1895040"/>
            <a:ext cx="2846520" cy="2686680"/>
          </a:xfrm>
          <a:prstGeom prst="ellipse">
            <a:avLst/>
          </a:prstGeom>
          <a:gradFill>
            <a:gsLst>
              <a:gs pos="0">
                <a:srgbClr val="f39c29"/>
              </a:gs>
              <a:gs pos="50000">
                <a:srgbClr val="f7931d"/>
              </a:gs>
              <a:gs pos="100000">
                <a:srgbClr val="ff6600"/>
              </a:gs>
            </a:gsLst>
            <a:lin ang="0"/>
          </a:gradFill>
          <a:ln w="82440">
            <a:noFill/>
          </a:ln>
          <a:effectLst>
            <a:outerShdw blurRad="152400" dir="5400000" dist="165100" rotWithShape="0" sx="90000" sy="-19000">
              <a:srgbClr val="000000">
                <a:alpha val="1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it-IT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             </a:t>
            </a:r>
            <a:endParaRPr/>
          </a:p>
        </p:txBody>
      </p:sp>
      <p:sp>
        <p:nvSpPr>
          <p:cNvPr id="135" name="CustomShape 5"/>
          <p:cNvSpPr/>
          <p:nvPr/>
        </p:nvSpPr>
        <p:spPr>
          <a:xfrm>
            <a:off x="2040480" y="2836440"/>
            <a:ext cx="2671920" cy="891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6" name="CustomShape 6"/>
          <p:cNvSpPr/>
          <p:nvPr/>
        </p:nvSpPr>
        <p:spPr>
          <a:xfrm>
            <a:off x="2999160" y="3992760"/>
            <a:ext cx="2782080" cy="2626560"/>
          </a:xfrm>
          <a:prstGeom prst="ellipse">
            <a:avLst/>
          </a:prstGeom>
          <a:gradFill>
            <a:gsLst>
              <a:gs pos="5000">
                <a:srgbClr val="84d830"/>
              </a:gs>
              <a:gs pos="48000">
                <a:srgbClr val="7bcf27"/>
              </a:gs>
              <a:gs pos="100000">
                <a:srgbClr val="56901c"/>
              </a:gs>
            </a:gsLst>
            <a:lin ang="0"/>
          </a:gradFill>
          <a:ln w="50760">
            <a:noFill/>
          </a:ln>
          <a:effectLst>
            <a:outerShdw blurRad="152400" dir="5400000" dist="165100" rotWithShape="0" sx="90000" sy="-19000">
              <a:srgbClr val="000000">
                <a:alpha val="1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it-IT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             </a:t>
            </a:r>
            <a:endParaRPr/>
          </a:p>
        </p:txBody>
      </p:sp>
      <p:sp>
        <p:nvSpPr>
          <p:cNvPr id="137" name="CustomShape 7"/>
          <p:cNvSpPr/>
          <p:nvPr/>
        </p:nvSpPr>
        <p:spPr>
          <a:xfrm>
            <a:off x="2999160" y="4546080"/>
            <a:ext cx="2611080" cy="849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8" name="CustomShape 8"/>
          <p:cNvSpPr/>
          <p:nvPr/>
        </p:nvSpPr>
        <p:spPr>
          <a:xfrm>
            <a:off x="4714920" y="2206800"/>
            <a:ext cx="2774520" cy="2757240"/>
          </a:xfrm>
          <a:prstGeom prst="ellipse">
            <a:avLst/>
          </a:prstGeom>
          <a:gradFill>
            <a:gsLst>
              <a:gs pos="0">
                <a:srgbClr val="00b0f0"/>
              </a:gs>
              <a:gs pos="50000">
                <a:srgbClr val="399ecb"/>
              </a:gs>
              <a:gs pos="100000">
                <a:srgbClr val="0077d0"/>
              </a:gs>
            </a:gsLst>
            <a:lin ang="0"/>
          </a:gradFill>
          <a:ln w="82440">
            <a:noFill/>
          </a:ln>
          <a:effectLst>
            <a:outerShdw blurRad="127000" dir="5400000" dist="165100" rotWithShape="0" sx="90000" sy="-19000">
              <a:srgbClr val="000000">
                <a:alpha val="1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it-IT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             </a:t>
            </a:r>
            <a:endParaRPr/>
          </a:p>
        </p:txBody>
      </p:sp>
      <p:sp>
        <p:nvSpPr>
          <p:cNvPr id="139" name="CustomShape 9"/>
          <p:cNvSpPr/>
          <p:nvPr/>
        </p:nvSpPr>
        <p:spPr>
          <a:xfrm>
            <a:off x="3079440" y="4706280"/>
            <a:ext cx="2450880" cy="118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it-IT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Coinvolgere la società civile europea </a:t>
            </a:r>
            <a:endParaRPr/>
          </a:p>
        </p:txBody>
      </p:sp>
      <p:sp>
        <p:nvSpPr>
          <p:cNvPr id="140" name="CustomShape 10"/>
          <p:cNvSpPr/>
          <p:nvPr/>
        </p:nvSpPr>
        <p:spPr>
          <a:xfrm>
            <a:off x="2124360" y="2324520"/>
            <a:ext cx="2437560" cy="191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it-IT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Promuovere la prosecuzione degli studi per i ragazzi Rom 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it-IT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12-15 anni </a:t>
            </a:r>
            <a:endParaRPr/>
          </a:p>
        </p:txBody>
      </p:sp>
      <p:sp>
        <p:nvSpPr>
          <p:cNvPr id="141" name="CustomShape 11"/>
          <p:cNvSpPr/>
          <p:nvPr/>
        </p:nvSpPr>
        <p:spPr>
          <a:xfrm>
            <a:off x="8613000" y="6112800"/>
            <a:ext cx="456480" cy="9324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it-IT" sz="1800" spc="-1" strike="noStrike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           </a:t>
            </a:r>
            <a:endParaRPr/>
          </a:p>
        </p:txBody>
      </p:sp>
      <p:sp>
        <p:nvSpPr>
          <p:cNvPr id="142" name="CustomShape 12"/>
          <p:cNvSpPr/>
          <p:nvPr/>
        </p:nvSpPr>
        <p:spPr>
          <a:xfrm>
            <a:off x="4810320" y="2944080"/>
            <a:ext cx="2606040" cy="1553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it-IT" sz="2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Combattere le   discriminazioni nella scuola primaria</a:t>
            </a:r>
            <a:endParaRPr/>
          </a:p>
        </p:txBody>
      </p:sp>
    </p:spTree>
  </p:cSld>
  <p:timing>
    <p:tnLst>
      <p:par>
        <p:cTn id="33" dur="indefinite" restart="never" nodeType="tmRoot">
          <p:childTnLst>
            <p:seq>
              <p:cTn id="34" dur="indefinite" nodeType="mainSeq"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withEffect" fill="hold" presetClass="entr" presetID="1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CustomShape 1"/>
          <p:cNvSpPr/>
          <p:nvPr/>
        </p:nvSpPr>
        <p:spPr>
          <a:xfrm>
            <a:off x="2317680" y="451440"/>
            <a:ext cx="5904000" cy="943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it-IT" sz="28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Promuovere la prosecuzione degli studi per i ragazzi Rom </a:t>
            </a:r>
            <a:endParaRPr/>
          </a:p>
        </p:txBody>
      </p:sp>
      <p:sp>
        <p:nvSpPr>
          <p:cNvPr id="144" name="CustomShape 2"/>
          <p:cNvSpPr/>
          <p:nvPr/>
        </p:nvSpPr>
        <p:spPr>
          <a:xfrm rot="5400000">
            <a:off x="1698120" y="2978640"/>
            <a:ext cx="1317240" cy="921960"/>
          </a:xfrm>
          <a:prstGeom prst="chevron">
            <a:avLst>
              <a:gd name="adj" fmla="val 50000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12600" rIns="12600" tIns="12600" bIns="12600" anchor="ctr"/>
          <a:p>
            <a:pPr algn="ctr">
              <a:lnSpc>
                <a:spcPct val="90000"/>
              </a:lnSpc>
            </a:pPr>
            <a:r>
              <a:rPr lang="it-IT" sz="2000" spc="-1" strike="noStrike">
                <a:solidFill>
                  <a:srgbClr val="324043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2 mesi</a:t>
            </a:r>
            <a:endParaRPr/>
          </a:p>
        </p:txBody>
      </p:sp>
      <p:sp>
        <p:nvSpPr>
          <p:cNvPr id="145" name="CustomShape 3"/>
          <p:cNvSpPr/>
          <p:nvPr/>
        </p:nvSpPr>
        <p:spPr>
          <a:xfrm rot="5400000">
            <a:off x="5211000" y="387720"/>
            <a:ext cx="856080" cy="5642280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lt1">
              <a:alpha val="90000"/>
              <a:hueOff val="0"/>
              <a:satOff val="0"/>
              <a:lumOff val="0"/>
              <a:alphaOff val="0"/>
            </a:schemeClr>
          </a:solidFill>
          <a:ln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142200" rIns="12600" tIns="12600" bIns="12600" anchor="ctr"/>
          <a:p>
            <a:pPr lvl="1" marL="228600" indent="-227880">
              <a:lnSpc>
                <a:spcPct val="90000"/>
              </a:lnSpc>
              <a:buFont typeface="StarSymbol"/>
              <a:buChar char="l"/>
            </a:pPr>
            <a:r>
              <a:rPr lang="it-IT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Condivisione e coprogettazione percorso con 14 ragazzi rom e non rom</a:t>
            </a:r>
            <a:endParaRPr/>
          </a:p>
        </p:txBody>
      </p:sp>
      <p:sp>
        <p:nvSpPr>
          <p:cNvPr id="146" name="CustomShape 4"/>
          <p:cNvSpPr/>
          <p:nvPr/>
        </p:nvSpPr>
        <p:spPr>
          <a:xfrm rot="5400000">
            <a:off x="1698120" y="4100040"/>
            <a:ext cx="1317240" cy="921960"/>
          </a:xfrm>
          <a:prstGeom prst="chevron">
            <a:avLst>
              <a:gd name="adj" fmla="val 50000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12600" rIns="12600" tIns="12600" bIns="12600" anchor="ctr"/>
          <a:p>
            <a:pPr algn="ctr">
              <a:lnSpc>
                <a:spcPct val="90000"/>
              </a:lnSpc>
            </a:pPr>
            <a:r>
              <a:rPr lang="it-IT" sz="2000" spc="-1" strike="noStrike">
                <a:solidFill>
                  <a:srgbClr val="324043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5 mesi</a:t>
            </a:r>
            <a:endParaRPr/>
          </a:p>
        </p:txBody>
      </p:sp>
      <p:sp>
        <p:nvSpPr>
          <p:cNvPr id="147" name="CustomShape 5"/>
          <p:cNvSpPr/>
          <p:nvPr/>
        </p:nvSpPr>
        <p:spPr>
          <a:xfrm rot="5400000">
            <a:off x="5211000" y="1509120"/>
            <a:ext cx="856080" cy="5642280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lt1">
              <a:alpha val="90000"/>
              <a:hueOff val="0"/>
              <a:satOff val="0"/>
              <a:lumOff val="0"/>
              <a:alphaOff val="0"/>
            </a:schemeClr>
          </a:solidFill>
          <a:ln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142200" rIns="12600" tIns="12600" bIns="12600" anchor="ctr"/>
          <a:p>
            <a:pPr lvl="1" marL="228600" indent="-227880">
              <a:lnSpc>
                <a:spcPct val="90000"/>
              </a:lnSpc>
              <a:buFont typeface="StarSymbol"/>
              <a:buChar char="l"/>
            </a:pPr>
            <a:r>
              <a:rPr lang="it-IT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Laboratorio video</a:t>
            </a:r>
            <a:endParaRPr/>
          </a:p>
        </p:txBody>
      </p:sp>
      <p:sp>
        <p:nvSpPr>
          <p:cNvPr id="148" name="CustomShape 6"/>
          <p:cNvSpPr/>
          <p:nvPr/>
        </p:nvSpPr>
        <p:spPr>
          <a:xfrm rot="5400000">
            <a:off x="1698120" y="5219640"/>
            <a:ext cx="1317240" cy="921960"/>
          </a:xfrm>
          <a:prstGeom prst="chevron">
            <a:avLst>
              <a:gd name="adj" fmla="val 50000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12600" rIns="12600" tIns="12600" bIns="12600" anchor="ctr"/>
          <a:p>
            <a:pPr algn="ctr">
              <a:lnSpc>
                <a:spcPct val="90000"/>
              </a:lnSpc>
            </a:pPr>
            <a:r>
              <a:rPr lang="it-IT" sz="2000" spc="-1" strike="noStrike">
                <a:solidFill>
                  <a:srgbClr val="324043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2 mesi</a:t>
            </a:r>
            <a:endParaRPr/>
          </a:p>
        </p:txBody>
      </p:sp>
      <p:sp>
        <p:nvSpPr>
          <p:cNvPr id="149" name="CustomShape 7"/>
          <p:cNvSpPr/>
          <p:nvPr/>
        </p:nvSpPr>
        <p:spPr>
          <a:xfrm rot="5400000">
            <a:off x="5211000" y="2628720"/>
            <a:ext cx="856080" cy="5642280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lt1">
              <a:alpha val="90000"/>
              <a:hueOff val="0"/>
              <a:satOff val="0"/>
              <a:lumOff val="0"/>
              <a:alphaOff val="0"/>
            </a:schemeClr>
          </a:solidFill>
          <a:ln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142200" rIns="12600" tIns="12600" bIns="12600" anchor="ctr"/>
          <a:p>
            <a:pPr lvl="1" marL="228600" indent="-227880">
              <a:lnSpc>
                <a:spcPct val="90000"/>
              </a:lnSpc>
              <a:buFont typeface="StarSymbol"/>
              <a:buChar char="l"/>
            </a:pPr>
            <a:r>
              <a:rPr lang="it-IT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Peer education</a:t>
            </a:r>
            <a:endParaRPr/>
          </a:p>
        </p:txBody>
      </p:sp>
      <p:sp>
        <p:nvSpPr>
          <p:cNvPr id="150" name="CustomShape 8"/>
          <p:cNvSpPr/>
          <p:nvPr/>
        </p:nvSpPr>
        <p:spPr>
          <a:xfrm>
            <a:off x="1895040" y="1965960"/>
            <a:ext cx="5400000" cy="455760"/>
          </a:xfrm>
          <a:prstGeom prst="rect">
            <a:avLst/>
          </a:prstGeom>
          <a:gradFill>
            <a:gsLst>
              <a:gs pos="33000">
                <a:srgbClr val="e3801d"/>
              </a:gs>
              <a:gs pos="53500">
                <a:srgbClr val="f18d20"/>
              </a:gs>
              <a:gs pos="63750">
                <a:srgbClr val="f89322"/>
              </a:gs>
              <a:gs pos="68875">
                <a:srgbClr val="fc9623"/>
              </a:gs>
              <a:gs pos="71437">
                <a:srgbClr val="fe9824"/>
              </a:gs>
              <a:gs pos="72718">
                <a:srgbClr val="ff9924"/>
              </a:gs>
              <a:gs pos="73359">
                <a:srgbClr val="ff9924"/>
              </a:gs>
              <a:gs pos="73679">
                <a:srgbClr val="ff9924"/>
              </a:gs>
              <a:gs pos="73839">
                <a:srgbClr val="ff9924"/>
              </a:gs>
              <a:gs pos="74000">
                <a:srgbClr val="ff9933"/>
              </a:gs>
            </a:gsLst>
            <a:lin ang="8100000"/>
          </a:gra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it-IT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Percorso di empowerment</a:t>
            </a:r>
            <a:endParaRPr/>
          </a:p>
        </p:txBody>
      </p:sp>
      <p:sp>
        <p:nvSpPr>
          <p:cNvPr id="151" name="CustomShape 9"/>
          <p:cNvSpPr/>
          <p:nvPr/>
        </p:nvSpPr>
        <p:spPr>
          <a:xfrm>
            <a:off x="186840" y="746640"/>
            <a:ext cx="2056680" cy="2056680"/>
          </a:xfrm>
          <a:prstGeom prst="ellipse">
            <a:avLst/>
          </a:prstGeom>
          <a:gradFill>
            <a:gsLst>
              <a:gs pos="0">
                <a:srgbClr val="f39c29"/>
              </a:gs>
              <a:gs pos="50000">
                <a:srgbClr val="f7931d"/>
              </a:gs>
              <a:gs pos="100000">
                <a:srgbClr val="ff6600"/>
              </a:gs>
            </a:gsLst>
            <a:lin ang="0"/>
          </a:gradFill>
          <a:ln w="82440">
            <a:noFill/>
          </a:ln>
          <a:effectLst>
            <a:outerShdw blurRad="152400" dir="5400000" dist="165100" rotWithShape="0" sx="90000" sy="-19000">
              <a:srgbClr val="000000">
                <a:alpha val="1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it-IT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             </a:t>
            </a:r>
            <a:endParaRPr/>
          </a:p>
        </p:txBody>
      </p:sp>
      <p:sp>
        <p:nvSpPr>
          <p:cNvPr id="152" name="CustomShape 10"/>
          <p:cNvSpPr/>
          <p:nvPr/>
        </p:nvSpPr>
        <p:spPr>
          <a:xfrm>
            <a:off x="605880" y="554040"/>
            <a:ext cx="1218600" cy="2680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it-IT" sz="17000" spc="-1" strike="noStrike">
                <a:solidFill>
                  <a:srgbClr val="f262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1</a:t>
            </a:r>
            <a:endParaRPr/>
          </a:p>
        </p:txBody>
      </p:sp>
      <p:sp>
        <p:nvSpPr>
          <p:cNvPr id="153" name="CustomShape 11"/>
          <p:cNvSpPr/>
          <p:nvPr/>
        </p:nvSpPr>
        <p:spPr>
          <a:xfrm>
            <a:off x="248040" y="1467360"/>
            <a:ext cx="1930320" cy="682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4" name="CustomShape 12"/>
          <p:cNvSpPr/>
          <p:nvPr/>
        </p:nvSpPr>
        <p:spPr>
          <a:xfrm>
            <a:off x="549000" y="746640"/>
            <a:ext cx="1218600" cy="2707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5" name="CustomShape 13"/>
          <p:cNvSpPr/>
          <p:nvPr/>
        </p:nvSpPr>
        <p:spPr>
          <a:xfrm>
            <a:off x="8613000" y="6112800"/>
            <a:ext cx="456480" cy="9324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it-IT" sz="1800" spc="-1" strike="noStrike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           </a:t>
            </a:r>
            <a:endParaRPr/>
          </a:p>
        </p:txBody>
      </p:sp>
      <p:sp>
        <p:nvSpPr>
          <p:cNvPr id="156" name="Line 14"/>
          <p:cNvSpPr/>
          <p:nvPr/>
        </p:nvSpPr>
        <p:spPr>
          <a:xfrm>
            <a:off x="3595680" y="6453000"/>
            <a:ext cx="5257800" cy="1800"/>
          </a:xfrm>
          <a:prstGeom prst="line">
            <a:avLst/>
          </a:prstGeom>
          <a:ln w="47520">
            <a:solidFill>
              <a:srgbClr val="e4e4e4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timing>
    <p:tnLst>
      <p:par>
        <p:cTn id="40" dur="indefinite" restart="never" nodeType="tmRoot">
          <p:childTnLst>
            <p:seq>
              <p:cTn id="41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2222640" y="488160"/>
            <a:ext cx="5904000" cy="1369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it-IT" sz="28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Prevenire e contrastare le discriminazioni 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it-IT" sz="28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 </a:t>
            </a:r>
            <a:r>
              <a:rPr b="1" lang="it-IT" sz="2800" spc="-1" strike="noStrike">
                <a:solidFill>
                  <a:srgbClr val="5b6973"/>
                </a:solidFill>
                <a:uFill>
                  <a:solidFill>
                    <a:srgbClr val="ffffff"/>
                  </a:solidFill>
                </a:uFill>
                <a:latin typeface="Aharoni"/>
                <a:ea typeface="DejaVu Sans"/>
              </a:rPr>
              <a:t>nella scuola primaria</a:t>
            </a:r>
            <a:endParaRPr/>
          </a:p>
        </p:txBody>
      </p:sp>
      <p:sp>
        <p:nvSpPr>
          <p:cNvPr id="158" name="CustomShape 2"/>
          <p:cNvSpPr/>
          <p:nvPr/>
        </p:nvSpPr>
        <p:spPr>
          <a:xfrm rot="5400000">
            <a:off x="2019600" y="2805120"/>
            <a:ext cx="1427760" cy="999360"/>
          </a:xfrm>
          <a:prstGeom prst="chevron">
            <a:avLst>
              <a:gd name="adj" fmla="val 50000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14040" rIns="14040" tIns="14040" bIns="14040" anchor="ctr"/>
          <a:p>
            <a:pPr algn="ctr">
              <a:lnSpc>
                <a:spcPct val="90000"/>
              </a:lnSpc>
            </a:pPr>
            <a:r>
              <a:rPr lang="it-IT" sz="2200" spc="-1" strike="noStrike">
                <a:solidFill>
                  <a:srgbClr val="324043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2 mesi</a:t>
            </a:r>
            <a:endParaRPr/>
          </a:p>
        </p:txBody>
      </p:sp>
      <p:sp>
        <p:nvSpPr>
          <p:cNvPr id="159" name="CustomShape 3"/>
          <p:cNvSpPr/>
          <p:nvPr/>
        </p:nvSpPr>
        <p:spPr>
          <a:xfrm rot="5400000">
            <a:off x="5185800" y="637920"/>
            <a:ext cx="927720" cy="4831920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lt1">
              <a:alpha val="90000"/>
              <a:hueOff val="0"/>
              <a:satOff val="0"/>
              <a:lumOff val="0"/>
              <a:alphaOff val="0"/>
            </a:schemeClr>
          </a:solidFill>
          <a:ln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156600" rIns="14040" tIns="14040" bIns="14040" anchor="ctr"/>
          <a:p>
            <a:pPr lvl="1" marL="228600" indent="-227880">
              <a:lnSpc>
                <a:spcPct val="90000"/>
              </a:lnSpc>
              <a:buFont typeface="StarSymbol"/>
              <a:buChar char="l"/>
            </a:pPr>
            <a:r>
              <a:rPr lang="it-IT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Condivisione e coprogettazione percorso </a:t>
            </a:r>
            <a:endParaRPr/>
          </a:p>
        </p:txBody>
      </p:sp>
      <p:sp>
        <p:nvSpPr>
          <p:cNvPr id="160" name="CustomShape 4"/>
          <p:cNvSpPr/>
          <p:nvPr/>
        </p:nvSpPr>
        <p:spPr>
          <a:xfrm rot="5400000">
            <a:off x="2019600" y="4037040"/>
            <a:ext cx="1427760" cy="999360"/>
          </a:xfrm>
          <a:prstGeom prst="chevron">
            <a:avLst>
              <a:gd name="adj" fmla="val 50000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14040" rIns="14040" tIns="14040" bIns="14040" anchor="ctr"/>
          <a:p>
            <a:pPr algn="ctr">
              <a:lnSpc>
                <a:spcPct val="90000"/>
              </a:lnSpc>
            </a:pPr>
            <a:r>
              <a:rPr lang="it-IT" sz="2200" spc="-1" strike="noStrike">
                <a:solidFill>
                  <a:srgbClr val="324043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5 mesi</a:t>
            </a:r>
            <a:endParaRPr/>
          </a:p>
        </p:txBody>
      </p:sp>
      <p:sp>
        <p:nvSpPr>
          <p:cNvPr id="161" name="CustomShape 5"/>
          <p:cNvSpPr/>
          <p:nvPr/>
        </p:nvSpPr>
        <p:spPr>
          <a:xfrm rot="5400000">
            <a:off x="5185800" y="1870560"/>
            <a:ext cx="927720" cy="4831920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lt1">
              <a:alpha val="90000"/>
              <a:hueOff val="0"/>
              <a:satOff val="0"/>
              <a:lumOff val="0"/>
              <a:alphaOff val="0"/>
            </a:schemeClr>
          </a:solidFill>
          <a:ln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156600" rIns="14040" tIns="14040" bIns="14040" anchor="ctr"/>
          <a:p>
            <a:pPr lvl="1" marL="228600" indent="-227880">
              <a:lnSpc>
                <a:spcPct val="90000"/>
              </a:lnSpc>
              <a:buFont typeface="StarSymbol"/>
              <a:buChar char="l"/>
            </a:pPr>
            <a:r>
              <a:rPr lang="it-IT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Laboratorio teatrale</a:t>
            </a:r>
            <a:endParaRPr/>
          </a:p>
        </p:txBody>
      </p:sp>
      <p:sp>
        <p:nvSpPr>
          <p:cNvPr id="162" name="CustomShape 6"/>
          <p:cNvSpPr/>
          <p:nvPr/>
        </p:nvSpPr>
        <p:spPr>
          <a:xfrm rot="5400000">
            <a:off x="2019600" y="5269320"/>
            <a:ext cx="1427760" cy="999360"/>
          </a:xfrm>
          <a:prstGeom prst="chevron">
            <a:avLst>
              <a:gd name="adj" fmla="val 50000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14040" rIns="14040" tIns="14040" bIns="14040" anchor="ctr"/>
          <a:p>
            <a:pPr algn="ctr">
              <a:lnSpc>
                <a:spcPct val="90000"/>
              </a:lnSpc>
            </a:pPr>
            <a:r>
              <a:rPr lang="it-IT" sz="2200" spc="-1" strike="noStrike">
                <a:solidFill>
                  <a:srgbClr val="324043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2 mesi</a:t>
            </a:r>
            <a:endParaRPr/>
          </a:p>
        </p:txBody>
      </p:sp>
      <p:sp>
        <p:nvSpPr>
          <p:cNvPr id="163" name="CustomShape 7"/>
          <p:cNvSpPr/>
          <p:nvPr/>
        </p:nvSpPr>
        <p:spPr>
          <a:xfrm rot="5400000">
            <a:off x="5185800" y="3102840"/>
            <a:ext cx="927720" cy="4831920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lt1">
              <a:alpha val="90000"/>
              <a:hueOff val="0"/>
              <a:satOff val="0"/>
              <a:lumOff val="0"/>
              <a:alphaOff val="0"/>
            </a:schemeClr>
          </a:solidFill>
          <a:ln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round/>
          </a:ln>
        </p:spPr>
        <p:style>
          <a:lnRef idx="2"/>
          <a:fillRef idx="0"/>
          <a:effectRef idx="0"/>
          <a:fontRef idx="minor"/>
        </p:style>
        <p:txBody>
          <a:bodyPr lIns="156600" rIns="14040" tIns="14040" bIns="14040" anchor="ctr"/>
          <a:p>
            <a:pPr lvl="1" marL="228600" indent="-227880">
              <a:lnSpc>
                <a:spcPct val="90000"/>
              </a:lnSpc>
              <a:buFont typeface="StarSymbol"/>
              <a:buChar char="l"/>
            </a:pPr>
            <a:r>
              <a:rPr lang="it-IT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Spettacoli teatrali</a:t>
            </a:r>
            <a:endParaRPr/>
          </a:p>
        </p:txBody>
      </p:sp>
      <p:sp>
        <p:nvSpPr>
          <p:cNvPr id="164" name="CustomShape 8"/>
          <p:cNvSpPr/>
          <p:nvPr/>
        </p:nvSpPr>
        <p:spPr>
          <a:xfrm>
            <a:off x="1907640" y="1900440"/>
            <a:ext cx="5400000" cy="455760"/>
          </a:xfrm>
          <a:prstGeom prst="rect">
            <a:avLst/>
          </a:prstGeom>
          <a:gradFill>
            <a:gsLst>
              <a:gs pos="0">
                <a:srgbClr val="00688e"/>
              </a:gs>
              <a:gs pos="50000">
                <a:srgbClr val="0094ca"/>
              </a:gs>
              <a:gs pos="94000">
                <a:srgbClr val="00afef"/>
              </a:gs>
            </a:gsLst>
            <a:lin ang="8100000"/>
          </a:gradFill>
          <a:ln>
            <a:solidFill>
              <a:schemeClr val="accent1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it-IT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Percorso di empowerment</a:t>
            </a:r>
            <a:endParaRPr/>
          </a:p>
        </p:txBody>
      </p:sp>
      <p:sp>
        <p:nvSpPr>
          <p:cNvPr id="165" name="CustomShape 9"/>
          <p:cNvSpPr/>
          <p:nvPr/>
        </p:nvSpPr>
        <p:spPr>
          <a:xfrm>
            <a:off x="232920" y="532080"/>
            <a:ext cx="2056680" cy="2056680"/>
          </a:xfrm>
          <a:prstGeom prst="ellipse">
            <a:avLst/>
          </a:prstGeom>
          <a:gradFill>
            <a:gsLst>
              <a:gs pos="0">
                <a:srgbClr val="00b0f0"/>
              </a:gs>
              <a:gs pos="50000">
                <a:srgbClr val="399ecb"/>
              </a:gs>
              <a:gs pos="100000">
                <a:srgbClr val="0077d0"/>
              </a:gs>
            </a:gsLst>
            <a:lin ang="0"/>
          </a:gradFill>
          <a:ln w="82440">
            <a:noFill/>
          </a:ln>
          <a:effectLst>
            <a:outerShdw blurRad="127000" dir="5400000" dist="165100" rotWithShape="0" sx="90000" sy="-19000">
              <a:srgbClr val="000000">
                <a:alpha val="11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it-IT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             </a:t>
            </a:r>
            <a:endParaRPr/>
          </a:p>
        </p:txBody>
      </p:sp>
      <p:sp>
        <p:nvSpPr>
          <p:cNvPr id="166" name="CustomShape 10"/>
          <p:cNvSpPr/>
          <p:nvPr/>
        </p:nvSpPr>
        <p:spPr>
          <a:xfrm>
            <a:off x="461880" y="335880"/>
            <a:ext cx="1930320" cy="2680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it-IT" sz="17000" spc="-1" strike="noStrike">
                <a:solidFill>
                  <a:srgbClr val="2a7a9e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2</a:t>
            </a:r>
            <a:endParaRPr/>
          </a:p>
        </p:txBody>
      </p:sp>
      <p:sp>
        <p:nvSpPr>
          <p:cNvPr id="167" name="CustomShape 11"/>
          <p:cNvSpPr/>
          <p:nvPr/>
        </p:nvSpPr>
        <p:spPr>
          <a:xfrm>
            <a:off x="291600" y="1287360"/>
            <a:ext cx="1930320" cy="66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8" name="CustomShape 12"/>
          <p:cNvSpPr/>
          <p:nvPr/>
        </p:nvSpPr>
        <p:spPr>
          <a:xfrm>
            <a:off x="8613000" y="6112800"/>
            <a:ext cx="456480" cy="93240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it-IT" sz="1800" spc="-1" strike="noStrike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Lucida Sans Unicode"/>
                <a:ea typeface="DejaVu Sans"/>
              </a:rPr>
              <a:t>           </a:t>
            </a:r>
            <a:endParaRPr/>
          </a:p>
        </p:txBody>
      </p:sp>
      <p:sp>
        <p:nvSpPr>
          <p:cNvPr id="169" name="Line 13"/>
          <p:cNvSpPr/>
          <p:nvPr/>
        </p:nvSpPr>
        <p:spPr>
          <a:xfrm>
            <a:off x="3748320" y="6605640"/>
            <a:ext cx="5257800" cy="1440"/>
          </a:xfrm>
          <a:prstGeom prst="line">
            <a:avLst/>
          </a:prstGeom>
          <a:ln w="47520">
            <a:solidFill>
              <a:srgbClr val="e4e4e4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timing>
    <p:tnLst>
      <p:par>
        <p:cTn id="42" dur="indefinite" restart="never" nodeType="tmRoot">
          <p:childTnLst>
            <p:seq>
              <p:cTn id="43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4314</TotalTime>
  <Application>LibreOffice/5.0.2.2$Windows_X86_64 LibreOffice_project/37b43f919e4de5eeaca9b9755ed688758a8251fe</Application>
  <Paragraphs>224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2016-03-02T11:09:23Z</dcterms:created>
  <dc:creator>bir</dc:creator>
  <dc:language>it-IT</dc:language>
  <cp:lastPrinted>2016-03-08T07:59:04Z</cp:lastPrinted>
  <dcterms:modified xsi:type="dcterms:W3CDTF">2016-10-16T16:14:07Z</dcterms:modified>
  <cp:revision>109</cp:revision>
  <dc:title>Presentazione standard di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8</vt:i4>
  </property>
  <property fmtid="{D5CDD505-2E9C-101B-9397-08002B2CF9AE}" pid="8" name="PresentationFormat">
    <vt:lpwstr>Presentazione su schermo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23</vt:i4>
  </property>
</Properties>
</file>